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0"/>
  </p:notesMasterIdLst>
  <p:handoutMasterIdLst>
    <p:handoutMasterId r:id="rId121"/>
  </p:handoutMasterIdLst>
  <p:sldIdLst>
    <p:sldId id="280" r:id="rId2"/>
    <p:sldId id="281" r:id="rId3"/>
    <p:sldId id="303" r:id="rId4"/>
    <p:sldId id="304" r:id="rId5"/>
    <p:sldId id="306" r:id="rId6"/>
    <p:sldId id="305" r:id="rId7"/>
    <p:sldId id="307" r:id="rId8"/>
    <p:sldId id="308" r:id="rId9"/>
    <p:sldId id="425" r:id="rId10"/>
    <p:sldId id="295" r:id="rId11"/>
    <p:sldId id="296" r:id="rId12"/>
    <p:sldId id="286" r:id="rId13"/>
    <p:sldId id="287" r:id="rId14"/>
    <p:sldId id="288" r:id="rId15"/>
    <p:sldId id="297" r:id="rId16"/>
    <p:sldId id="298" r:id="rId17"/>
    <p:sldId id="299" r:id="rId18"/>
    <p:sldId id="300" r:id="rId19"/>
    <p:sldId id="301" r:id="rId20"/>
    <p:sldId id="302" r:id="rId21"/>
    <p:sldId id="289" r:id="rId22"/>
    <p:sldId id="290" r:id="rId23"/>
    <p:sldId id="291" r:id="rId24"/>
    <p:sldId id="309" r:id="rId25"/>
    <p:sldId id="310" r:id="rId26"/>
    <p:sldId id="311" r:id="rId27"/>
    <p:sldId id="312" r:id="rId28"/>
    <p:sldId id="313" r:id="rId29"/>
    <p:sldId id="314" r:id="rId30"/>
    <p:sldId id="315" r:id="rId31"/>
    <p:sldId id="421" r:id="rId32"/>
    <p:sldId id="316" r:id="rId33"/>
    <p:sldId id="317" r:id="rId34"/>
    <p:sldId id="318"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6" r:id="rId51"/>
    <p:sldId id="337"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422" r:id="rId68"/>
    <p:sldId id="420" r:id="rId69"/>
    <p:sldId id="370" r:id="rId70"/>
    <p:sldId id="371" r:id="rId71"/>
    <p:sldId id="372" r:id="rId72"/>
    <p:sldId id="374" r:id="rId73"/>
    <p:sldId id="373" r:id="rId74"/>
    <p:sldId id="375" r:id="rId75"/>
    <p:sldId id="376" r:id="rId76"/>
    <p:sldId id="377" r:id="rId77"/>
    <p:sldId id="378" r:id="rId78"/>
    <p:sldId id="379" r:id="rId79"/>
    <p:sldId id="380" r:id="rId80"/>
    <p:sldId id="381" r:id="rId81"/>
    <p:sldId id="382" r:id="rId82"/>
    <p:sldId id="383" r:id="rId83"/>
    <p:sldId id="384" r:id="rId84"/>
    <p:sldId id="385" r:id="rId85"/>
    <p:sldId id="386" r:id="rId86"/>
    <p:sldId id="387" r:id="rId87"/>
    <p:sldId id="388" r:id="rId88"/>
    <p:sldId id="389" r:id="rId89"/>
    <p:sldId id="390" r:id="rId90"/>
    <p:sldId id="391" r:id="rId91"/>
    <p:sldId id="392" r:id="rId92"/>
    <p:sldId id="393" r:id="rId93"/>
    <p:sldId id="394" r:id="rId94"/>
    <p:sldId id="395" r:id="rId95"/>
    <p:sldId id="396" r:id="rId96"/>
    <p:sldId id="397" r:id="rId97"/>
    <p:sldId id="398" r:id="rId98"/>
    <p:sldId id="419" r:id="rId99"/>
    <p:sldId id="399" r:id="rId100"/>
    <p:sldId id="400" r:id="rId101"/>
    <p:sldId id="401" r:id="rId102"/>
    <p:sldId id="402" r:id="rId103"/>
    <p:sldId id="403" r:id="rId104"/>
    <p:sldId id="404" r:id="rId105"/>
    <p:sldId id="417" r:id="rId106"/>
    <p:sldId id="406" r:id="rId107"/>
    <p:sldId id="407" r:id="rId108"/>
    <p:sldId id="408" r:id="rId109"/>
    <p:sldId id="423" r:id="rId110"/>
    <p:sldId id="424" r:id="rId111"/>
    <p:sldId id="409" r:id="rId112"/>
    <p:sldId id="410" r:id="rId113"/>
    <p:sldId id="411" r:id="rId114"/>
    <p:sldId id="416" r:id="rId115"/>
    <p:sldId id="266" r:id="rId116"/>
    <p:sldId id="413" r:id="rId117"/>
    <p:sldId id="414" r:id="rId118"/>
    <p:sldId id="415"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E0FBC92-2286-0144-B753-B73312401427}">
          <p14:sldIdLst>
            <p14:sldId id="280"/>
          </p14:sldIdLst>
        </p14:section>
        <p14:section name="1. DAT Core Principles" id="{5FF0EA60-18AE-5742-8810-74D5DC7B8AA2}">
          <p14:sldIdLst>
            <p14:sldId id="281"/>
            <p14:sldId id="303"/>
            <p14:sldId id="304"/>
            <p14:sldId id="306"/>
            <p14:sldId id="305"/>
            <p14:sldId id="307"/>
            <p14:sldId id="308"/>
            <p14:sldId id="425"/>
          </p14:sldIdLst>
        </p14:section>
        <p14:section name="2. DAT Model Overview" id="{F1ADCACD-B7F1-1E40-949A-F194AF63BA35}">
          <p14:sldIdLst>
            <p14:sldId id="295"/>
            <p14:sldId id="296"/>
            <p14:sldId id="286"/>
            <p14:sldId id="287"/>
            <p14:sldId id="288"/>
            <p14:sldId id="297"/>
            <p14:sldId id="298"/>
            <p14:sldId id="299"/>
            <p14:sldId id="300"/>
            <p14:sldId id="301"/>
            <p14:sldId id="302"/>
          </p14:sldIdLst>
        </p14:section>
        <p14:section name="3. Norms of Collaboration" id="{1AFEB858-EE87-4F49-98D7-AB4B15FFC449}">
          <p14:sldIdLst>
            <p14:sldId id="289"/>
            <p14:sldId id="290"/>
            <p14:sldId id="291"/>
            <p14:sldId id="309"/>
            <p14:sldId id="310"/>
            <p14:sldId id="311"/>
            <p14:sldId id="312"/>
            <p14:sldId id="313"/>
            <p14:sldId id="314"/>
            <p14:sldId id="315"/>
            <p14:sldId id="421"/>
          </p14:sldIdLst>
        </p14:section>
        <p14:section name="4. Common Organizational Pitfalls" id="{8A3AD3FF-F852-4D4D-95A9-7681EB52E3FA}">
          <p14:sldIdLst>
            <p14:sldId id="316"/>
            <p14:sldId id="317"/>
            <p14:sldId id="318"/>
            <p14:sldId id="320"/>
            <p14:sldId id="321"/>
            <p14:sldId id="322"/>
            <p14:sldId id="323"/>
            <p14:sldId id="324"/>
            <p14:sldId id="325"/>
            <p14:sldId id="326"/>
            <p14:sldId id="327"/>
            <p14:sldId id="328"/>
            <p14:sldId id="329"/>
            <p14:sldId id="330"/>
            <p14:sldId id="331"/>
            <p14:sldId id="332"/>
            <p14:sldId id="333"/>
          </p14:sldIdLst>
        </p14:section>
        <p14:section name="5. Facilitation" id="{017C7173-E512-AC45-986F-088BEA4D0D5B}">
          <p14:sldIdLst>
            <p14:sldId id="334"/>
            <p14:sldId id="336"/>
            <p14:sldId id="337"/>
            <p14:sldId id="339"/>
            <p14:sldId id="340"/>
            <p14:sldId id="341"/>
            <p14:sldId id="342"/>
            <p14:sldId id="343"/>
          </p14:sldIdLst>
        </p14:section>
        <p14:section name="6. Positive Group Functioning" id="{270EA5A6-2798-B845-8D45-AD90FC84D7C7}">
          <p14:sldIdLst>
            <p14:sldId id="344"/>
            <p14:sldId id="345"/>
            <p14:sldId id="346"/>
            <p14:sldId id="347"/>
            <p14:sldId id="348"/>
            <p14:sldId id="349"/>
            <p14:sldId id="350"/>
            <p14:sldId id="351"/>
            <p14:sldId id="352"/>
            <p14:sldId id="353"/>
            <p14:sldId id="422"/>
            <p14:sldId id="420"/>
          </p14:sldIdLst>
        </p14:section>
        <p14:section name="7. Models of Organizational Change" id="{3C68CED0-8F5F-8E4C-B859-A8A7ED437411}">
          <p14:sldIdLst>
            <p14:sldId id="370"/>
            <p14:sldId id="371"/>
            <p14:sldId id="372"/>
            <p14:sldId id="374"/>
            <p14:sldId id="373"/>
            <p14:sldId id="375"/>
            <p14:sldId id="376"/>
            <p14:sldId id="377"/>
            <p14:sldId id="378"/>
            <p14:sldId id="379"/>
            <p14:sldId id="380"/>
            <p14:sldId id="381"/>
            <p14:sldId id="382"/>
            <p14:sldId id="383"/>
          </p14:sldIdLst>
        </p14:section>
        <p14:section name="8. Change Management" id="{27002071-35A4-DC4A-95C4-FC0FA3F5C879}">
          <p14:sldIdLst>
            <p14:sldId id="384"/>
            <p14:sldId id="385"/>
            <p14:sldId id="386"/>
            <p14:sldId id="387"/>
          </p14:sldIdLst>
        </p14:section>
        <p14:section name="9. Making Decisions" id="{A5E97982-2797-4B47-8CC4-51FC2A2B4777}">
          <p14:sldIdLst>
            <p14:sldId id="388"/>
            <p14:sldId id="389"/>
            <p14:sldId id="390"/>
            <p14:sldId id="391"/>
            <p14:sldId id="392"/>
            <p14:sldId id="393"/>
            <p14:sldId id="394"/>
            <p14:sldId id="395"/>
            <p14:sldId id="396"/>
            <p14:sldId id="397"/>
            <p14:sldId id="398"/>
            <p14:sldId id="419"/>
          </p14:sldIdLst>
        </p14:section>
        <p14:section name="10. Visioning and Implementing Projects" id="{A244C32B-EB61-6646-9D3A-EE2A23EBD0E0}">
          <p14:sldIdLst>
            <p14:sldId id="399"/>
            <p14:sldId id="400"/>
            <p14:sldId id="401"/>
            <p14:sldId id="402"/>
            <p14:sldId id="403"/>
            <p14:sldId id="404"/>
            <p14:sldId id="417"/>
            <p14:sldId id="406"/>
            <p14:sldId id="407"/>
            <p14:sldId id="408"/>
            <p14:sldId id="423"/>
            <p14:sldId id="424"/>
          </p14:sldIdLst>
        </p14:section>
        <p14:section name="11. Data Analysis and Interpretation" id="{C59A02BB-310E-B240-A617-9658B26FE55C}">
          <p14:sldIdLst>
            <p14:sldId id="409"/>
            <p14:sldId id="410"/>
            <p14:sldId id="411"/>
          </p14:sldIdLst>
        </p14:section>
        <p14:section name="12. Departmental Communications" id="{17E91B36-0984-4D41-8629-64942AC8BE56}">
          <p14:sldIdLst>
            <p14:sldId id="416"/>
            <p14:sldId id="266"/>
            <p14:sldId id="413"/>
            <p14:sldId id="414"/>
            <p14:sldId id="4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11" autoAdjust="0"/>
    <p:restoredTop sz="80139" autoAdjust="0"/>
  </p:normalViewPr>
  <p:slideViewPr>
    <p:cSldViewPr snapToGrid="0">
      <p:cViewPr varScale="1">
        <p:scale>
          <a:sx n="88" d="100"/>
          <a:sy n="88" d="100"/>
        </p:scale>
        <p:origin x="584" y="192"/>
      </p:cViewPr>
      <p:guideLst/>
    </p:cSldViewPr>
  </p:slideViewPr>
  <p:notesTextViewPr>
    <p:cViewPr>
      <p:scale>
        <a:sx n="1" d="1"/>
        <a:sy n="1" d="1"/>
      </p:scale>
      <p:origin x="0" y="0"/>
    </p:cViewPr>
  </p:notesTextViewPr>
  <p:notesViewPr>
    <p:cSldViewPr snapToGrid="0">
      <p:cViewPr varScale="1">
        <p:scale>
          <a:sx n="94" d="100"/>
          <a:sy n="94" d="100"/>
        </p:scale>
        <p:origin x="281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B4F6A-9EF2-4C76-8BA9-CB3B11F27EE9}"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D44F3102-4319-42C1-99DD-A99389FFF8D3}">
      <dgm:prSet phldrT="[Text]" custT="1"/>
      <dgm:spPr>
        <a:solidFill>
          <a:schemeClr val="bg2"/>
        </a:solidFill>
        <a:ln>
          <a:solidFill>
            <a:schemeClr val="tx1"/>
          </a:solidFill>
        </a:ln>
      </dgm:spPr>
      <dgm:t>
        <a:bodyPr lIns="91440" tIns="91440" rIns="91440" bIns="91440"/>
        <a:lstStyle/>
        <a:p>
          <a:pPr>
            <a:lnSpc>
              <a:spcPct val="100000"/>
            </a:lnSpc>
          </a:pPr>
          <a:r>
            <a:rPr lang="en-US" sz="1200" dirty="0"/>
            <a:t>Chart the DAT’s future</a:t>
          </a:r>
        </a:p>
      </dgm:t>
    </dgm:pt>
    <dgm:pt modelId="{3E4D3C80-77C5-4A62-86EF-DFC1D4F59DBE}" type="parTrans" cxnId="{DBBB9DDB-3E55-4346-A3DC-B9784A69309F}">
      <dgm:prSet/>
      <dgm:spPr/>
      <dgm:t>
        <a:bodyPr/>
        <a:lstStyle/>
        <a:p>
          <a:pPr>
            <a:lnSpc>
              <a:spcPct val="100000"/>
            </a:lnSpc>
          </a:pPr>
          <a:endParaRPr lang="en-US" sz="2000"/>
        </a:p>
      </dgm:t>
    </dgm:pt>
    <dgm:pt modelId="{2E66504B-FD49-43B5-B2FF-06DD57B5E94C}" type="sibTrans" cxnId="{DBBB9DDB-3E55-4346-A3DC-B9784A69309F}">
      <dgm:prSet/>
      <dgm:spPr>
        <a:ln w="15875">
          <a:solidFill>
            <a:schemeClr val="accent1"/>
          </a:solidFill>
          <a:prstDash val="dash"/>
        </a:ln>
      </dgm:spPr>
      <dgm:t>
        <a:bodyPr/>
        <a:lstStyle/>
        <a:p>
          <a:pPr>
            <a:lnSpc>
              <a:spcPct val="100000"/>
            </a:lnSpc>
          </a:pPr>
          <a:endParaRPr lang="en-US" sz="2000"/>
        </a:p>
      </dgm:t>
    </dgm:pt>
    <dgm:pt modelId="{F371D7E4-EBBA-45A1-9C28-2585AD200B2F}">
      <dgm:prSet phldrT="[Text]" custT="1"/>
      <dgm:spPr>
        <a:solidFill>
          <a:schemeClr val="bg2"/>
        </a:solidFill>
        <a:ln>
          <a:solidFill>
            <a:schemeClr val="tx1"/>
          </a:solidFill>
        </a:ln>
      </dgm:spPr>
      <dgm:t>
        <a:bodyPr lIns="91440" tIns="91440" rIns="91440" bIns="91440"/>
        <a:lstStyle/>
        <a:p>
          <a:pPr>
            <a:lnSpc>
              <a:spcPct val="100000"/>
            </a:lnSpc>
          </a:pPr>
          <a:r>
            <a:rPr lang="en-US" sz="1200" dirty="0"/>
            <a:t>Come to consensus on goals to pursue</a:t>
          </a:r>
        </a:p>
      </dgm:t>
    </dgm:pt>
    <dgm:pt modelId="{36FEE603-068E-4C00-B3FA-654E8D4A6469}" type="parTrans" cxnId="{103466A4-792E-4A06-A4E6-44CFE9FB28F8}">
      <dgm:prSet/>
      <dgm:spPr/>
      <dgm:t>
        <a:bodyPr/>
        <a:lstStyle/>
        <a:p>
          <a:pPr>
            <a:lnSpc>
              <a:spcPct val="100000"/>
            </a:lnSpc>
          </a:pPr>
          <a:endParaRPr lang="en-US" sz="2000"/>
        </a:p>
      </dgm:t>
    </dgm:pt>
    <dgm:pt modelId="{DEBB1100-3868-4B25-9A13-F209A4240F24}" type="sibTrans" cxnId="{103466A4-792E-4A06-A4E6-44CFE9FB28F8}">
      <dgm:prSet/>
      <dgm:spPr>
        <a:ln w="15875">
          <a:solidFill>
            <a:schemeClr val="accent1"/>
          </a:solidFill>
        </a:ln>
      </dgm:spPr>
      <dgm:t>
        <a:bodyPr/>
        <a:lstStyle/>
        <a:p>
          <a:pPr>
            <a:lnSpc>
              <a:spcPct val="100000"/>
            </a:lnSpc>
          </a:pPr>
          <a:endParaRPr lang="en-US" sz="2000"/>
        </a:p>
      </dgm:t>
    </dgm:pt>
    <dgm:pt modelId="{CCB958DC-AA0D-42A0-9E2E-539EE1DAFD9E}">
      <dgm:prSet phldrT="[Text]" custT="1"/>
      <dgm:spPr>
        <a:solidFill>
          <a:schemeClr val="bg2"/>
        </a:solidFill>
        <a:ln>
          <a:solidFill>
            <a:schemeClr val="tx1"/>
          </a:solidFill>
        </a:ln>
      </dgm:spPr>
      <dgm:t>
        <a:bodyPr lIns="91440" tIns="91440" rIns="91440" bIns="91440"/>
        <a:lstStyle/>
        <a:p>
          <a:pPr>
            <a:lnSpc>
              <a:spcPct val="100000"/>
            </a:lnSpc>
          </a:pPr>
          <a:r>
            <a:rPr lang="en-US" sz="1200" dirty="0"/>
            <a:t>Define a project and the work it requires</a:t>
          </a:r>
        </a:p>
      </dgm:t>
    </dgm:pt>
    <dgm:pt modelId="{4C7B207C-9220-45C1-B24D-33728C426807}" type="parTrans" cxnId="{B3FC00D0-8B27-42FB-8800-4AC9C4B2E56A}">
      <dgm:prSet/>
      <dgm:spPr/>
      <dgm:t>
        <a:bodyPr/>
        <a:lstStyle/>
        <a:p>
          <a:pPr>
            <a:lnSpc>
              <a:spcPct val="100000"/>
            </a:lnSpc>
          </a:pPr>
          <a:endParaRPr lang="en-US" sz="2000"/>
        </a:p>
      </dgm:t>
    </dgm:pt>
    <dgm:pt modelId="{A9BB6268-42D4-4791-86B8-5F2AD8057138}" type="sibTrans" cxnId="{B3FC00D0-8B27-42FB-8800-4AC9C4B2E56A}">
      <dgm:prSet/>
      <dgm:spPr>
        <a:ln w="15875">
          <a:solidFill>
            <a:schemeClr val="accent1"/>
          </a:solidFill>
        </a:ln>
      </dgm:spPr>
      <dgm:t>
        <a:bodyPr/>
        <a:lstStyle/>
        <a:p>
          <a:pPr>
            <a:lnSpc>
              <a:spcPct val="100000"/>
            </a:lnSpc>
          </a:pPr>
          <a:endParaRPr lang="en-US" sz="2000"/>
        </a:p>
      </dgm:t>
    </dgm:pt>
    <dgm:pt modelId="{A3634DFE-615B-4CAF-BC62-3ED1BF1CD15F}">
      <dgm:prSet phldrT="[Text]" custT="1"/>
      <dgm:spPr>
        <a:solidFill>
          <a:schemeClr val="bg2"/>
        </a:solidFill>
        <a:ln>
          <a:solidFill>
            <a:schemeClr val="tx1"/>
          </a:solidFill>
        </a:ln>
      </dgm:spPr>
      <dgm:t>
        <a:bodyPr lIns="91440" tIns="91440" rIns="91440" bIns="91440"/>
        <a:lstStyle/>
        <a:p>
          <a:pPr>
            <a:lnSpc>
              <a:spcPct val="100000"/>
            </a:lnSpc>
          </a:pPr>
          <a:r>
            <a:rPr lang="en-US" sz="1200" dirty="0"/>
            <a:t>Carry out project work</a:t>
          </a:r>
        </a:p>
      </dgm:t>
    </dgm:pt>
    <dgm:pt modelId="{43A3CC79-1BC4-4766-AA41-CCDFF43B0AE6}" type="parTrans" cxnId="{29459733-EEE7-4FF4-8EF6-68704EEB5FC9}">
      <dgm:prSet/>
      <dgm:spPr/>
      <dgm:t>
        <a:bodyPr/>
        <a:lstStyle/>
        <a:p>
          <a:pPr>
            <a:lnSpc>
              <a:spcPct val="100000"/>
            </a:lnSpc>
          </a:pPr>
          <a:endParaRPr lang="en-US" sz="2000"/>
        </a:p>
      </dgm:t>
    </dgm:pt>
    <dgm:pt modelId="{5F36D3EA-0FFC-4A47-A681-C067280FA111}" type="sibTrans" cxnId="{29459733-EEE7-4FF4-8EF6-68704EEB5FC9}">
      <dgm:prSet/>
      <dgm:spPr>
        <a:ln w="15875">
          <a:solidFill>
            <a:schemeClr val="accent1"/>
          </a:solidFill>
        </a:ln>
      </dgm:spPr>
      <dgm:t>
        <a:bodyPr/>
        <a:lstStyle/>
        <a:p>
          <a:pPr>
            <a:lnSpc>
              <a:spcPct val="100000"/>
            </a:lnSpc>
          </a:pPr>
          <a:endParaRPr lang="en-US" sz="2000"/>
        </a:p>
      </dgm:t>
    </dgm:pt>
    <dgm:pt modelId="{8E4B4120-7487-419F-A1DB-E276F7DFD08B}">
      <dgm:prSet phldrT="[Text]" custT="1"/>
      <dgm:spPr>
        <a:solidFill>
          <a:schemeClr val="bg2"/>
        </a:solidFill>
        <a:ln>
          <a:solidFill>
            <a:schemeClr val="tx1"/>
          </a:solidFill>
        </a:ln>
      </dgm:spPr>
      <dgm:t>
        <a:bodyPr lIns="91440" tIns="91440" rIns="91440" bIns="91440"/>
        <a:lstStyle/>
        <a:p>
          <a:pPr>
            <a:lnSpc>
              <a:spcPct val="100000"/>
            </a:lnSpc>
          </a:pPr>
          <a:r>
            <a:rPr lang="en-US" sz="1200" dirty="0"/>
            <a:t>Assess and reflect on project results</a:t>
          </a:r>
        </a:p>
      </dgm:t>
    </dgm:pt>
    <dgm:pt modelId="{4E2AC846-E27B-4D7E-8781-F0EA7B5C8B1E}" type="parTrans" cxnId="{B24C3D3B-16C2-4AF2-AB4F-8FC58F5726ED}">
      <dgm:prSet/>
      <dgm:spPr/>
      <dgm:t>
        <a:bodyPr/>
        <a:lstStyle/>
        <a:p>
          <a:pPr>
            <a:lnSpc>
              <a:spcPct val="100000"/>
            </a:lnSpc>
          </a:pPr>
          <a:endParaRPr lang="en-US" sz="2000"/>
        </a:p>
      </dgm:t>
    </dgm:pt>
    <dgm:pt modelId="{A3C9D839-DA44-4843-A825-03F120D432A8}" type="sibTrans" cxnId="{B24C3D3B-16C2-4AF2-AB4F-8FC58F5726ED}">
      <dgm:prSet/>
      <dgm:spPr>
        <a:ln w="15875">
          <a:solidFill>
            <a:schemeClr val="accent1"/>
          </a:solidFill>
        </a:ln>
      </dgm:spPr>
      <dgm:t>
        <a:bodyPr/>
        <a:lstStyle/>
        <a:p>
          <a:pPr>
            <a:lnSpc>
              <a:spcPct val="100000"/>
            </a:lnSpc>
          </a:pPr>
          <a:endParaRPr lang="en-US" sz="2000"/>
        </a:p>
      </dgm:t>
    </dgm:pt>
    <dgm:pt modelId="{C8F313F9-FED0-48A0-8920-7512508B2455}">
      <dgm:prSet phldrT="[Text]" custT="1"/>
      <dgm:spPr>
        <a:solidFill>
          <a:schemeClr val="bg2"/>
        </a:solidFill>
        <a:ln w="25400">
          <a:solidFill>
            <a:schemeClr val="tx1"/>
          </a:solidFill>
        </a:ln>
      </dgm:spPr>
      <dgm:t>
        <a:bodyPr lIns="91440" tIns="91440" rIns="91440" bIns="91440"/>
        <a:lstStyle/>
        <a:p>
          <a:pPr>
            <a:lnSpc>
              <a:spcPct val="100000"/>
            </a:lnSpc>
          </a:pPr>
          <a:r>
            <a:rPr lang="en-US" sz="1200" dirty="0"/>
            <a:t>Assemble a diverse team</a:t>
          </a:r>
        </a:p>
      </dgm:t>
    </dgm:pt>
    <dgm:pt modelId="{14BF5EB0-AC5A-4AEC-8A1B-3CC58EC74854}" type="parTrans" cxnId="{3B1C2E97-E7C2-4458-BA32-D7E056E3CC2F}">
      <dgm:prSet/>
      <dgm:spPr/>
      <dgm:t>
        <a:bodyPr/>
        <a:lstStyle/>
        <a:p>
          <a:pPr>
            <a:lnSpc>
              <a:spcPct val="100000"/>
            </a:lnSpc>
          </a:pPr>
          <a:endParaRPr lang="en-US" sz="2000"/>
        </a:p>
      </dgm:t>
    </dgm:pt>
    <dgm:pt modelId="{154C58C3-73BE-4EB5-8C69-C8AB743F3242}" type="sibTrans" cxnId="{3B1C2E97-E7C2-4458-BA32-D7E056E3CC2F}">
      <dgm:prSet/>
      <dgm:spPr>
        <a:ln w="15875">
          <a:solidFill>
            <a:schemeClr val="accent1"/>
          </a:solidFill>
        </a:ln>
      </dgm:spPr>
      <dgm:t>
        <a:bodyPr/>
        <a:lstStyle/>
        <a:p>
          <a:pPr>
            <a:lnSpc>
              <a:spcPct val="100000"/>
            </a:lnSpc>
          </a:pPr>
          <a:endParaRPr lang="en-US" sz="2000"/>
        </a:p>
      </dgm:t>
    </dgm:pt>
    <dgm:pt modelId="{D793AB8D-C7C6-4226-A7B2-40BF3A93366F}">
      <dgm:prSet phldrT="[Text]" custT="1"/>
      <dgm:spPr>
        <a:solidFill>
          <a:schemeClr val="bg2"/>
        </a:solidFill>
        <a:ln>
          <a:solidFill>
            <a:schemeClr val="tx1"/>
          </a:solidFill>
        </a:ln>
      </dgm:spPr>
      <dgm:t>
        <a:bodyPr lIns="91440" tIns="91440" rIns="91440" bIns="91440"/>
        <a:lstStyle/>
        <a:p>
          <a:pPr>
            <a:lnSpc>
              <a:spcPct val="100000"/>
            </a:lnSpc>
          </a:pPr>
          <a:r>
            <a:rPr lang="en-US" sz="1200" dirty="0"/>
            <a:t>Develop a shared vision</a:t>
          </a:r>
        </a:p>
      </dgm:t>
    </dgm:pt>
    <dgm:pt modelId="{A91BFF8F-1449-4218-B192-F687CE206829}" type="parTrans" cxnId="{4B1AD336-F53F-4C25-9E82-0010C86EB7C0}">
      <dgm:prSet/>
      <dgm:spPr/>
      <dgm:t>
        <a:bodyPr/>
        <a:lstStyle/>
        <a:p>
          <a:pPr>
            <a:lnSpc>
              <a:spcPct val="100000"/>
            </a:lnSpc>
          </a:pPr>
          <a:endParaRPr lang="en-US" sz="2000"/>
        </a:p>
      </dgm:t>
    </dgm:pt>
    <dgm:pt modelId="{DF5F9C63-879D-498E-A059-FA468F23A6D8}" type="sibTrans" cxnId="{4B1AD336-F53F-4C25-9E82-0010C86EB7C0}">
      <dgm:prSet/>
      <dgm:spPr>
        <a:ln w="15875">
          <a:solidFill>
            <a:schemeClr val="accent1"/>
          </a:solidFill>
        </a:ln>
      </dgm:spPr>
      <dgm:t>
        <a:bodyPr/>
        <a:lstStyle/>
        <a:p>
          <a:pPr>
            <a:lnSpc>
              <a:spcPct val="100000"/>
            </a:lnSpc>
          </a:pPr>
          <a:endParaRPr lang="en-US" sz="2000"/>
        </a:p>
      </dgm:t>
    </dgm:pt>
    <dgm:pt modelId="{DDE7D2AA-0393-4028-8071-E3EE76F2F256}" type="pres">
      <dgm:prSet presAssocID="{0DCB4F6A-9EF2-4C76-8BA9-CB3B11F27EE9}" presName="cycle" presStyleCnt="0">
        <dgm:presLayoutVars>
          <dgm:dir/>
          <dgm:resizeHandles val="exact"/>
        </dgm:presLayoutVars>
      </dgm:prSet>
      <dgm:spPr/>
    </dgm:pt>
    <dgm:pt modelId="{29218E1C-96A1-4CB1-B6AF-07E137088895}" type="pres">
      <dgm:prSet presAssocID="{D44F3102-4319-42C1-99DD-A99389FFF8D3}" presName="node" presStyleLbl="node1" presStyleIdx="0" presStyleCnt="7" custScaleX="117328">
        <dgm:presLayoutVars>
          <dgm:bulletEnabled val="1"/>
        </dgm:presLayoutVars>
      </dgm:prSet>
      <dgm:spPr/>
    </dgm:pt>
    <dgm:pt modelId="{3DFE0AAE-14A7-46AC-B075-9B16D7781DA2}" type="pres">
      <dgm:prSet presAssocID="{D44F3102-4319-42C1-99DD-A99389FFF8D3}" presName="spNode" presStyleCnt="0"/>
      <dgm:spPr/>
    </dgm:pt>
    <dgm:pt modelId="{BCF012D3-F537-4F3E-8198-811890166AF3}" type="pres">
      <dgm:prSet presAssocID="{2E66504B-FD49-43B5-B2FF-06DD57B5E94C}" presName="sibTrans" presStyleLbl="sibTrans1D1" presStyleIdx="0" presStyleCnt="7"/>
      <dgm:spPr/>
    </dgm:pt>
    <dgm:pt modelId="{DF5977BD-BE08-4284-BB17-515E45F4ABF5}" type="pres">
      <dgm:prSet presAssocID="{C8F313F9-FED0-48A0-8920-7512508B2455}" presName="node" presStyleLbl="node1" presStyleIdx="1" presStyleCnt="7" custScaleX="117780">
        <dgm:presLayoutVars>
          <dgm:bulletEnabled val="1"/>
        </dgm:presLayoutVars>
      </dgm:prSet>
      <dgm:spPr/>
    </dgm:pt>
    <dgm:pt modelId="{9530FFFC-643B-4807-95B5-B505FCD2D042}" type="pres">
      <dgm:prSet presAssocID="{C8F313F9-FED0-48A0-8920-7512508B2455}" presName="spNode" presStyleCnt="0"/>
      <dgm:spPr/>
    </dgm:pt>
    <dgm:pt modelId="{D290412D-3C70-48EB-A637-15ED436A9FDA}" type="pres">
      <dgm:prSet presAssocID="{154C58C3-73BE-4EB5-8C69-C8AB743F3242}" presName="sibTrans" presStyleLbl="sibTrans1D1" presStyleIdx="1" presStyleCnt="7"/>
      <dgm:spPr/>
    </dgm:pt>
    <dgm:pt modelId="{152A12DD-B63F-49FA-B776-4041A617C041}" type="pres">
      <dgm:prSet presAssocID="{D793AB8D-C7C6-4226-A7B2-40BF3A93366F}" presName="node" presStyleLbl="node1" presStyleIdx="2" presStyleCnt="7" custScaleX="122567">
        <dgm:presLayoutVars>
          <dgm:bulletEnabled val="1"/>
        </dgm:presLayoutVars>
      </dgm:prSet>
      <dgm:spPr/>
    </dgm:pt>
    <dgm:pt modelId="{6AF87D24-0EDC-4AE3-BF88-EC06CB57241E}" type="pres">
      <dgm:prSet presAssocID="{D793AB8D-C7C6-4226-A7B2-40BF3A93366F}" presName="spNode" presStyleCnt="0"/>
      <dgm:spPr/>
    </dgm:pt>
    <dgm:pt modelId="{3E05D317-2252-4BBB-B0F0-2469A6BC1BDF}" type="pres">
      <dgm:prSet presAssocID="{DF5F9C63-879D-498E-A059-FA468F23A6D8}" presName="sibTrans" presStyleLbl="sibTrans1D1" presStyleIdx="2" presStyleCnt="7"/>
      <dgm:spPr/>
    </dgm:pt>
    <dgm:pt modelId="{88E6C294-A63B-4C62-AF84-F3409DA7269C}" type="pres">
      <dgm:prSet presAssocID="{F371D7E4-EBBA-45A1-9C28-2585AD200B2F}" presName="node" presStyleLbl="node1" presStyleIdx="3" presStyleCnt="7" custScaleX="135784">
        <dgm:presLayoutVars>
          <dgm:bulletEnabled val="1"/>
        </dgm:presLayoutVars>
      </dgm:prSet>
      <dgm:spPr/>
    </dgm:pt>
    <dgm:pt modelId="{CDD90AAB-BED7-4C9B-8C63-322B5B9A41CA}" type="pres">
      <dgm:prSet presAssocID="{F371D7E4-EBBA-45A1-9C28-2585AD200B2F}" presName="spNode" presStyleCnt="0"/>
      <dgm:spPr/>
    </dgm:pt>
    <dgm:pt modelId="{384F4822-60E2-4458-9D00-732EBD3A571D}" type="pres">
      <dgm:prSet presAssocID="{DEBB1100-3868-4B25-9A13-F209A4240F24}" presName="sibTrans" presStyleLbl="sibTrans1D1" presStyleIdx="3" presStyleCnt="7"/>
      <dgm:spPr/>
    </dgm:pt>
    <dgm:pt modelId="{688C0355-DB8D-4D23-AC41-94CF67CF0995}" type="pres">
      <dgm:prSet presAssocID="{CCB958DC-AA0D-42A0-9E2E-539EE1DAFD9E}" presName="node" presStyleLbl="node1" presStyleIdx="4" presStyleCnt="7" custScaleX="143936" custRadScaleRad="103224" custRadScaleInc="62824">
        <dgm:presLayoutVars>
          <dgm:bulletEnabled val="1"/>
        </dgm:presLayoutVars>
      </dgm:prSet>
      <dgm:spPr/>
    </dgm:pt>
    <dgm:pt modelId="{8E0C7438-4723-44DF-AF65-917A233A60F6}" type="pres">
      <dgm:prSet presAssocID="{CCB958DC-AA0D-42A0-9E2E-539EE1DAFD9E}" presName="spNode" presStyleCnt="0"/>
      <dgm:spPr/>
    </dgm:pt>
    <dgm:pt modelId="{6A9774CD-F0F1-4821-8946-BD000B76FC2B}" type="pres">
      <dgm:prSet presAssocID="{A9BB6268-42D4-4791-86B8-5F2AD8057138}" presName="sibTrans" presStyleLbl="sibTrans1D1" presStyleIdx="4" presStyleCnt="7"/>
      <dgm:spPr/>
    </dgm:pt>
    <dgm:pt modelId="{B8186A36-FF2C-4C36-912F-5CD09E454EF3}" type="pres">
      <dgm:prSet presAssocID="{A3634DFE-615B-4CAF-BC62-3ED1BF1CD15F}" presName="node" presStyleLbl="node1" presStyleIdx="5" presStyleCnt="7" custScaleX="115681" custRadScaleRad="98921" custRadScaleInc="18132">
        <dgm:presLayoutVars>
          <dgm:bulletEnabled val="1"/>
        </dgm:presLayoutVars>
      </dgm:prSet>
      <dgm:spPr/>
    </dgm:pt>
    <dgm:pt modelId="{6328D00F-93D1-43BB-A1F6-C1911314516B}" type="pres">
      <dgm:prSet presAssocID="{A3634DFE-615B-4CAF-BC62-3ED1BF1CD15F}" presName="spNode" presStyleCnt="0"/>
      <dgm:spPr/>
    </dgm:pt>
    <dgm:pt modelId="{4F98A44F-1286-45BE-AFEE-9DEBAF75876B}" type="pres">
      <dgm:prSet presAssocID="{5F36D3EA-0FFC-4A47-A681-C067280FA111}" presName="sibTrans" presStyleLbl="sibTrans1D1" presStyleIdx="5" presStyleCnt="7"/>
      <dgm:spPr/>
    </dgm:pt>
    <dgm:pt modelId="{645786BB-2122-4380-ADC7-D946D910E0B3}" type="pres">
      <dgm:prSet presAssocID="{8E4B4120-7487-419F-A1DB-E276F7DFD08B}" presName="node" presStyleLbl="node1" presStyleIdx="6" presStyleCnt="7" custScaleX="126297">
        <dgm:presLayoutVars>
          <dgm:bulletEnabled val="1"/>
        </dgm:presLayoutVars>
      </dgm:prSet>
      <dgm:spPr/>
    </dgm:pt>
    <dgm:pt modelId="{28047DA1-A480-4544-B54A-9B1E8C729C16}" type="pres">
      <dgm:prSet presAssocID="{8E4B4120-7487-419F-A1DB-E276F7DFD08B}" presName="spNode" presStyleCnt="0"/>
      <dgm:spPr/>
    </dgm:pt>
    <dgm:pt modelId="{2FC25DA7-D953-4945-8EA5-49FCBF94366E}" type="pres">
      <dgm:prSet presAssocID="{A3C9D839-DA44-4843-A825-03F120D432A8}" presName="sibTrans" presStyleLbl="sibTrans1D1" presStyleIdx="6" presStyleCnt="7"/>
      <dgm:spPr/>
    </dgm:pt>
  </dgm:ptLst>
  <dgm:cxnLst>
    <dgm:cxn modelId="{73F81709-20BE-4F8E-BA38-CD617A0AAC9E}" type="presOf" srcId="{8E4B4120-7487-419F-A1DB-E276F7DFD08B}" destId="{645786BB-2122-4380-ADC7-D946D910E0B3}" srcOrd="0" destOrd="0" presId="urn:microsoft.com/office/officeart/2005/8/layout/cycle5"/>
    <dgm:cxn modelId="{059CD216-BF8D-4ADC-9ADB-8B8F62C02710}" type="presOf" srcId="{154C58C3-73BE-4EB5-8C69-C8AB743F3242}" destId="{D290412D-3C70-48EB-A637-15ED436A9FDA}" srcOrd="0" destOrd="0" presId="urn:microsoft.com/office/officeart/2005/8/layout/cycle5"/>
    <dgm:cxn modelId="{C6A48625-34E4-43B8-B6A2-8BDAB756A172}" type="presOf" srcId="{CCB958DC-AA0D-42A0-9E2E-539EE1DAFD9E}" destId="{688C0355-DB8D-4D23-AC41-94CF67CF0995}" srcOrd="0" destOrd="0" presId="urn:microsoft.com/office/officeart/2005/8/layout/cycle5"/>
    <dgm:cxn modelId="{F7AC1B27-CBFC-4CD9-9CD2-977F5337E7B2}" type="presOf" srcId="{A3C9D839-DA44-4843-A825-03F120D432A8}" destId="{2FC25DA7-D953-4945-8EA5-49FCBF94366E}" srcOrd="0" destOrd="0" presId="urn:microsoft.com/office/officeart/2005/8/layout/cycle5"/>
    <dgm:cxn modelId="{29459733-EEE7-4FF4-8EF6-68704EEB5FC9}" srcId="{0DCB4F6A-9EF2-4C76-8BA9-CB3B11F27EE9}" destId="{A3634DFE-615B-4CAF-BC62-3ED1BF1CD15F}" srcOrd="5" destOrd="0" parTransId="{43A3CC79-1BC4-4766-AA41-CCDFF43B0AE6}" sibTransId="{5F36D3EA-0FFC-4A47-A681-C067280FA111}"/>
    <dgm:cxn modelId="{9C762335-D776-470B-9716-A9D76CC2799F}" type="presOf" srcId="{D44F3102-4319-42C1-99DD-A99389FFF8D3}" destId="{29218E1C-96A1-4CB1-B6AF-07E137088895}" srcOrd="0" destOrd="0" presId="urn:microsoft.com/office/officeart/2005/8/layout/cycle5"/>
    <dgm:cxn modelId="{4B1AD336-F53F-4C25-9E82-0010C86EB7C0}" srcId="{0DCB4F6A-9EF2-4C76-8BA9-CB3B11F27EE9}" destId="{D793AB8D-C7C6-4226-A7B2-40BF3A93366F}" srcOrd="2" destOrd="0" parTransId="{A91BFF8F-1449-4218-B192-F687CE206829}" sibTransId="{DF5F9C63-879D-498E-A059-FA468F23A6D8}"/>
    <dgm:cxn modelId="{B24C3D3B-16C2-4AF2-AB4F-8FC58F5726ED}" srcId="{0DCB4F6A-9EF2-4C76-8BA9-CB3B11F27EE9}" destId="{8E4B4120-7487-419F-A1DB-E276F7DFD08B}" srcOrd="6" destOrd="0" parTransId="{4E2AC846-E27B-4D7E-8781-F0EA7B5C8B1E}" sibTransId="{A3C9D839-DA44-4843-A825-03F120D432A8}"/>
    <dgm:cxn modelId="{81B7673F-A2D2-4559-9B93-78D68B9E68BD}" type="presOf" srcId="{0DCB4F6A-9EF2-4C76-8BA9-CB3B11F27EE9}" destId="{DDE7D2AA-0393-4028-8071-E3EE76F2F256}" srcOrd="0" destOrd="0" presId="urn:microsoft.com/office/officeart/2005/8/layout/cycle5"/>
    <dgm:cxn modelId="{A48DC34A-255A-4A85-AF52-F8E08ACD071D}" type="presOf" srcId="{D793AB8D-C7C6-4226-A7B2-40BF3A93366F}" destId="{152A12DD-B63F-49FA-B776-4041A617C041}" srcOrd="0" destOrd="0" presId="urn:microsoft.com/office/officeart/2005/8/layout/cycle5"/>
    <dgm:cxn modelId="{80C37C4C-B295-41CA-A8CC-29BC71A89AE8}" type="presOf" srcId="{5F36D3EA-0FFC-4A47-A681-C067280FA111}" destId="{4F98A44F-1286-45BE-AFEE-9DEBAF75876B}" srcOrd="0" destOrd="0" presId="urn:microsoft.com/office/officeart/2005/8/layout/cycle5"/>
    <dgm:cxn modelId="{F4D9E167-6081-46B2-B21C-797AA1FB1924}" type="presOf" srcId="{F371D7E4-EBBA-45A1-9C28-2585AD200B2F}" destId="{88E6C294-A63B-4C62-AF84-F3409DA7269C}" srcOrd="0" destOrd="0" presId="urn:microsoft.com/office/officeart/2005/8/layout/cycle5"/>
    <dgm:cxn modelId="{9397156D-89DF-41AC-AE99-CDEE62F489D8}" type="presOf" srcId="{DEBB1100-3868-4B25-9A13-F209A4240F24}" destId="{384F4822-60E2-4458-9D00-732EBD3A571D}" srcOrd="0" destOrd="0" presId="urn:microsoft.com/office/officeart/2005/8/layout/cycle5"/>
    <dgm:cxn modelId="{A1ACF66D-0BA3-4AAD-9A79-3CBBB04F5CAE}" type="presOf" srcId="{DF5F9C63-879D-498E-A059-FA468F23A6D8}" destId="{3E05D317-2252-4BBB-B0F0-2469A6BC1BDF}" srcOrd="0" destOrd="0" presId="urn:microsoft.com/office/officeart/2005/8/layout/cycle5"/>
    <dgm:cxn modelId="{8214F479-323B-493C-8062-A54BF9F0E419}" type="presOf" srcId="{2E66504B-FD49-43B5-B2FF-06DD57B5E94C}" destId="{BCF012D3-F537-4F3E-8198-811890166AF3}" srcOrd="0" destOrd="0" presId="urn:microsoft.com/office/officeart/2005/8/layout/cycle5"/>
    <dgm:cxn modelId="{4DFDA591-6A64-4940-8C18-C7C9F9A27DBC}" type="presOf" srcId="{C8F313F9-FED0-48A0-8920-7512508B2455}" destId="{DF5977BD-BE08-4284-BB17-515E45F4ABF5}" srcOrd="0" destOrd="0" presId="urn:microsoft.com/office/officeart/2005/8/layout/cycle5"/>
    <dgm:cxn modelId="{3B1C2E97-E7C2-4458-BA32-D7E056E3CC2F}" srcId="{0DCB4F6A-9EF2-4C76-8BA9-CB3B11F27EE9}" destId="{C8F313F9-FED0-48A0-8920-7512508B2455}" srcOrd="1" destOrd="0" parTransId="{14BF5EB0-AC5A-4AEC-8A1B-3CC58EC74854}" sibTransId="{154C58C3-73BE-4EB5-8C69-C8AB743F3242}"/>
    <dgm:cxn modelId="{D0AA3097-7C20-4C76-8E0E-4E6A2651EB4F}" type="presOf" srcId="{A9BB6268-42D4-4791-86B8-5F2AD8057138}" destId="{6A9774CD-F0F1-4821-8946-BD000B76FC2B}" srcOrd="0" destOrd="0" presId="urn:microsoft.com/office/officeart/2005/8/layout/cycle5"/>
    <dgm:cxn modelId="{CA8C10A1-1C60-4FA4-8B9A-AB65548F48F5}" type="presOf" srcId="{A3634DFE-615B-4CAF-BC62-3ED1BF1CD15F}" destId="{B8186A36-FF2C-4C36-912F-5CD09E454EF3}" srcOrd="0" destOrd="0" presId="urn:microsoft.com/office/officeart/2005/8/layout/cycle5"/>
    <dgm:cxn modelId="{103466A4-792E-4A06-A4E6-44CFE9FB28F8}" srcId="{0DCB4F6A-9EF2-4C76-8BA9-CB3B11F27EE9}" destId="{F371D7E4-EBBA-45A1-9C28-2585AD200B2F}" srcOrd="3" destOrd="0" parTransId="{36FEE603-068E-4C00-B3FA-654E8D4A6469}" sibTransId="{DEBB1100-3868-4B25-9A13-F209A4240F24}"/>
    <dgm:cxn modelId="{B3FC00D0-8B27-42FB-8800-4AC9C4B2E56A}" srcId="{0DCB4F6A-9EF2-4C76-8BA9-CB3B11F27EE9}" destId="{CCB958DC-AA0D-42A0-9E2E-539EE1DAFD9E}" srcOrd="4" destOrd="0" parTransId="{4C7B207C-9220-45C1-B24D-33728C426807}" sibTransId="{A9BB6268-42D4-4791-86B8-5F2AD8057138}"/>
    <dgm:cxn modelId="{DBBB9DDB-3E55-4346-A3DC-B9784A69309F}" srcId="{0DCB4F6A-9EF2-4C76-8BA9-CB3B11F27EE9}" destId="{D44F3102-4319-42C1-99DD-A99389FFF8D3}" srcOrd="0" destOrd="0" parTransId="{3E4D3C80-77C5-4A62-86EF-DFC1D4F59DBE}" sibTransId="{2E66504B-FD49-43B5-B2FF-06DD57B5E94C}"/>
    <dgm:cxn modelId="{926DAD45-1598-459A-895A-B0A5B5313F4A}" type="presParOf" srcId="{DDE7D2AA-0393-4028-8071-E3EE76F2F256}" destId="{29218E1C-96A1-4CB1-B6AF-07E137088895}" srcOrd="0" destOrd="0" presId="urn:microsoft.com/office/officeart/2005/8/layout/cycle5"/>
    <dgm:cxn modelId="{7FDDC324-D397-455F-9615-7ABB1490B021}" type="presParOf" srcId="{DDE7D2AA-0393-4028-8071-E3EE76F2F256}" destId="{3DFE0AAE-14A7-46AC-B075-9B16D7781DA2}" srcOrd="1" destOrd="0" presId="urn:microsoft.com/office/officeart/2005/8/layout/cycle5"/>
    <dgm:cxn modelId="{436B7597-127F-4AFD-8E77-E4A03E5FFCFD}" type="presParOf" srcId="{DDE7D2AA-0393-4028-8071-E3EE76F2F256}" destId="{BCF012D3-F537-4F3E-8198-811890166AF3}" srcOrd="2" destOrd="0" presId="urn:microsoft.com/office/officeart/2005/8/layout/cycle5"/>
    <dgm:cxn modelId="{0F8ED707-17F8-4873-84BB-6AB310DA75AA}" type="presParOf" srcId="{DDE7D2AA-0393-4028-8071-E3EE76F2F256}" destId="{DF5977BD-BE08-4284-BB17-515E45F4ABF5}" srcOrd="3" destOrd="0" presId="urn:microsoft.com/office/officeart/2005/8/layout/cycle5"/>
    <dgm:cxn modelId="{FCFFED06-3B70-4563-BBF7-816135C6BADB}" type="presParOf" srcId="{DDE7D2AA-0393-4028-8071-E3EE76F2F256}" destId="{9530FFFC-643B-4807-95B5-B505FCD2D042}" srcOrd="4" destOrd="0" presId="urn:microsoft.com/office/officeart/2005/8/layout/cycle5"/>
    <dgm:cxn modelId="{C6BC347F-2E7B-4833-9305-42C439FDAD47}" type="presParOf" srcId="{DDE7D2AA-0393-4028-8071-E3EE76F2F256}" destId="{D290412D-3C70-48EB-A637-15ED436A9FDA}" srcOrd="5" destOrd="0" presId="urn:microsoft.com/office/officeart/2005/8/layout/cycle5"/>
    <dgm:cxn modelId="{4B0F2707-D213-45E8-93CC-4B42CA16A6C1}" type="presParOf" srcId="{DDE7D2AA-0393-4028-8071-E3EE76F2F256}" destId="{152A12DD-B63F-49FA-B776-4041A617C041}" srcOrd="6" destOrd="0" presId="urn:microsoft.com/office/officeart/2005/8/layout/cycle5"/>
    <dgm:cxn modelId="{6C52C947-6AE5-409B-8490-699F49D858B1}" type="presParOf" srcId="{DDE7D2AA-0393-4028-8071-E3EE76F2F256}" destId="{6AF87D24-0EDC-4AE3-BF88-EC06CB57241E}" srcOrd="7" destOrd="0" presId="urn:microsoft.com/office/officeart/2005/8/layout/cycle5"/>
    <dgm:cxn modelId="{B694BF19-378F-4822-A294-0D61C6034430}" type="presParOf" srcId="{DDE7D2AA-0393-4028-8071-E3EE76F2F256}" destId="{3E05D317-2252-4BBB-B0F0-2469A6BC1BDF}" srcOrd="8" destOrd="0" presId="urn:microsoft.com/office/officeart/2005/8/layout/cycle5"/>
    <dgm:cxn modelId="{6311D888-9DA9-4BA1-AE0D-E566A93D047B}" type="presParOf" srcId="{DDE7D2AA-0393-4028-8071-E3EE76F2F256}" destId="{88E6C294-A63B-4C62-AF84-F3409DA7269C}" srcOrd="9" destOrd="0" presId="urn:microsoft.com/office/officeart/2005/8/layout/cycle5"/>
    <dgm:cxn modelId="{4055B509-AD4A-44DA-950C-D9283E806232}" type="presParOf" srcId="{DDE7D2AA-0393-4028-8071-E3EE76F2F256}" destId="{CDD90AAB-BED7-4C9B-8C63-322B5B9A41CA}" srcOrd="10" destOrd="0" presId="urn:microsoft.com/office/officeart/2005/8/layout/cycle5"/>
    <dgm:cxn modelId="{C746FE88-9C5A-496F-9AE8-18764DA87FB8}" type="presParOf" srcId="{DDE7D2AA-0393-4028-8071-E3EE76F2F256}" destId="{384F4822-60E2-4458-9D00-732EBD3A571D}" srcOrd="11" destOrd="0" presId="urn:microsoft.com/office/officeart/2005/8/layout/cycle5"/>
    <dgm:cxn modelId="{8E1D774D-FAB9-4849-A90E-75D513144FCC}" type="presParOf" srcId="{DDE7D2AA-0393-4028-8071-E3EE76F2F256}" destId="{688C0355-DB8D-4D23-AC41-94CF67CF0995}" srcOrd="12" destOrd="0" presId="urn:microsoft.com/office/officeart/2005/8/layout/cycle5"/>
    <dgm:cxn modelId="{C8DF20C4-CFAF-4ED8-B1F8-D06DED7D8802}" type="presParOf" srcId="{DDE7D2AA-0393-4028-8071-E3EE76F2F256}" destId="{8E0C7438-4723-44DF-AF65-917A233A60F6}" srcOrd="13" destOrd="0" presId="urn:microsoft.com/office/officeart/2005/8/layout/cycle5"/>
    <dgm:cxn modelId="{1F5D3D58-5EF7-43F2-BD2B-012D5CC2BC15}" type="presParOf" srcId="{DDE7D2AA-0393-4028-8071-E3EE76F2F256}" destId="{6A9774CD-F0F1-4821-8946-BD000B76FC2B}" srcOrd="14" destOrd="0" presId="urn:microsoft.com/office/officeart/2005/8/layout/cycle5"/>
    <dgm:cxn modelId="{0851C487-854E-43EB-884C-D1BD510B2178}" type="presParOf" srcId="{DDE7D2AA-0393-4028-8071-E3EE76F2F256}" destId="{B8186A36-FF2C-4C36-912F-5CD09E454EF3}" srcOrd="15" destOrd="0" presId="urn:microsoft.com/office/officeart/2005/8/layout/cycle5"/>
    <dgm:cxn modelId="{57118C50-0171-4409-A2E5-874B243D0BE2}" type="presParOf" srcId="{DDE7D2AA-0393-4028-8071-E3EE76F2F256}" destId="{6328D00F-93D1-43BB-A1F6-C1911314516B}" srcOrd="16" destOrd="0" presId="urn:microsoft.com/office/officeart/2005/8/layout/cycle5"/>
    <dgm:cxn modelId="{3F5B1D3B-6C22-467D-8269-520AEA976A18}" type="presParOf" srcId="{DDE7D2AA-0393-4028-8071-E3EE76F2F256}" destId="{4F98A44F-1286-45BE-AFEE-9DEBAF75876B}" srcOrd="17" destOrd="0" presId="urn:microsoft.com/office/officeart/2005/8/layout/cycle5"/>
    <dgm:cxn modelId="{1E023320-41AD-4C6E-B2AE-A1472FD8243D}" type="presParOf" srcId="{DDE7D2AA-0393-4028-8071-E3EE76F2F256}" destId="{645786BB-2122-4380-ADC7-D946D910E0B3}" srcOrd="18" destOrd="0" presId="urn:microsoft.com/office/officeart/2005/8/layout/cycle5"/>
    <dgm:cxn modelId="{7FFCE121-D21A-47DC-9FF4-136B6EA3C1ED}" type="presParOf" srcId="{DDE7D2AA-0393-4028-8071-E3EE76F2F256}" destId="{28047DA1-A480-4544-B54A-9B1E8C729C16}" srcOrd="19" destOrd="0" presId="urn:microsoft.com/office/officeart/2005/8/layout/cycle5"/>
    <dgm:cxn modelId="{0AEC4B2E-DFB5-4D34-B20A-91971DA139F8}" type="presParOf" srcId="{DDE7D2AA-0393-4028-8071-E3EE76F2F256}" destId="{2FC25DA7-D953-4945-8EA5-49FCBF94366E}" srcOrd="20" destOrd="0" presId="urn:microsoft.com/office/officeart/2005/8/layout/cycle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CB4F6A-9EF2-4C76-8BA9-CB3B11F27EE9}"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D44F3102-4319-42C1-99DD-A99389FFF8D3}">
      <dgm:prSet phldrT="[Text]" custT="1"/>
      <dgm:spPr>
        <a:solidFill>
          <a:schemeClr val="bg2"/>
        </a:solidFill>
        <a:ln>
          <a:solidFill>
            <a:schemeClr val="tx1"/>
          </a:solidFill>
        </a:ln>
      </dgm:spPr>
      <dgm:t>
        <a:bodyPr lIns="91440" tIns="91440" rIns="91440" bIns="91440"/>
        <a:lstStyle/>
        <a:p>
          <a:pPr>
            <a:lnSpc>
              <a:spcPct val="100000"/>
            </a:lnSpc>
          </a:pPr>
          <a:r>
            <a:rPr lang="en-US" sz="1200" dirty="0"/>
            <a:t>Chart the DAT’s future</a:t>
          </a:r>
        </a:p>
      </dgm:t>
    </dgm:pt>
    <dgm:pt modelId="{3E4D3C80-77C5-4A62-86EF-DFC1D4F59DBE}" type="parTrans" cxnId="{DBBB9DDB-3E55-4346-A3DC-B9784A69309F}">
      <dgm:prSet/>
      <dgm:spPr/>
      <dgm:t>
        <a:bodyPr/>
        <a:lstStyle/>
        <a:p>
          <a:pPr>
            <a:lnSpc>
              <a:spcPct val="100000"/>
            </a:lnSpc>
          </a:pPr>
          <a:endParaRPr lang="en-US" sz="2000"/>
        </a:p>
      </dgm:t>
    </dgm:pt>
    <dgm:pt modelId="{2E66504B-FD49-43B5-B2FF-06DD57B5E94C}" type="sibTrans" cxnId="{DBBB9DDB-3E55-4346-A3DC-B9784A69309F}">
      <dgm:prSet/>
      <dgm:spPr>
        <a:ln w="15875">
          <a:solidFill>
            <a:schemeClr val="accent1"/>
          </a:solidFill>
          <a:prstDash val="dash"/>
        </a:ln>
      </dgm:spPr>
      <dgm:t>
        <a:bodyPr/>
        <a:lstStyle/>
        <a:p>
          <a:pPr>
            <a:lnSpc>
              <a:spcPct val="100000"/>
            </a:lnSpc>
          </a:pPr>
          <a:endParaRPr lang="en-US" sz="2000"/>
        </a:p>
      </dgm:t>
    </dgm:pt>
    <dgm:pt modelId="{F371D7E4-EBBA-45A1-9C28-2585AD200B2F}">
      <dgm:prSet phldrT="[Text]" custT="1"/>
      <dgm:spPr>
        <a:solidFill>
          <a:schemeClr val="bg2"/>
        </a:solidFill>
        <a:ln>
          <a:solidFill>
            <a:schemeClr val="tx1"/>
          </a:solidFill>
        </a:ln>
      </dgm:spPr>
      <dgm:t>
        <a:bodyPr lIns="91440" tIns="91440" rIns="91440" bIns="91440"/>
        <a:lstStyle/>
        <a:p>
          <a:pPr>
            <a:lnSpc>
              <a:spcPct val="100000"/>
            </a:lnSpc>
          </a:pPr>
          <a:r>
            <a:rPr lang="en-US" sz="1200" dirty="0"/>
            <a:t>Come to consensus on goals to pursue</a:t>
          </a:r>
        </a:p>
      </dgm:t>
    </dgm:pt>
    <dgm:pt modelId="{36FEE603-068E-4C00-B3FA-654E8D4A6469}" type="parTrans" cxnId="{103466A4-792E-4A06-A4E6-44CFE9FB28F8}">
      <dgm:prSet/>
      <dgm:spPr/>
      <dgm:t>
        <a:bodyPr/>
        <a:lstStyle/>
        <a:p>
          <a:pPr>
            <a:lnSpc>
              <a:spcPct val="100000"/>
            </a:lnSpc>
          </a:pPr>
          <a:endParaRPr lang="en-US" sz="2000"/>
        </a:p>
      </dgm:t>
    </dgm:pt>
    <dgm:pt modelId="{DEBB1100-3868-4B25-9A13-F209A4240F24}" type="sibTrans" cxnId="{103466A4-792E-4A06-A4E6-44CFE9FB28F8}">
      <dgm:prSet/>
      <dgm:spPr>
        <a:ln w="15875">
          <a:solidFill>
            <a:schemeClr val="accent1"/>
          </a:solidFill>
        </a:ln>
      </dgm:spPr>
      <dgm:t>
        <a:bodyPr/>
        <a:lstStyle/>
        <a:p>
          <a:pPr>
            <a:lnSpc>
              <a:spcPct val="100000"/>
            </a:lnSpc>
          </a:pPr>
          <a:endParaRPr lang="en-US" sz="2000"/>
        </a:p>
      </dgm:t>
    </dgm:pt>
    <dgm:pt modelId="{CCB958DC-AA0D-42A0-9E2E-539EE1DAFD9E}">
      <dgm:prSet phldrT="[Text]" custT="1"/>
      <dgm:spPr>
        <a:solidFill>
          <a:schemeClr val="bg2"/>
        </a:solidFill>
        <a:ln>
          <a:solidFill>
            <a:schemeClr val="tx1"/>
          </a:solidFill>
        </a:ln>
      </dgm:spPr>
      <dgm:t>
        <a:bodyPr lIns="91440" tIns="91440" rIns="91440" bIns="91440"/>
        <a:lstStyle/>
        <a:p>
          <a:pPr>
            <a:lnSpc>
              <a:spcPct val="100000"/>
            </a:lnSpc>
          </a:pPr>
          <a:r>
            <a:rPr lang="en-US" sz="1200" dirty="0"/>
            <a:t>Define a project and the work it requires</a:t>
          </a:r>
        </a:p>
      </dgm:t>
    </dgm:pt>
    <dgm:pt modelId="{4C7B207C-9220-45C1-B24D-33728C426807}" type="parTrans" cxnId="{B3FC00D0-8B27-42FB-8800-4AC9C4B2E56A}">
      <dgm:prSet/>
      <dgm:spPr/>
      <dgm:t>
        <a:bodyPr/>
        <a:lstStyle/>
        <a:p>
          <a:pPr>
            <a:lnSpc>
              <a:spcPct val="100000"/>
            </a:lnSpc>
          </a:pPr>
          <a:endParaRPr lang="en-US" sz="2000"/>
        </a:p>
      </dgm:t>
    </dgm:pt>
    <dgm:pt modelId="{A9BB6268-42D4-4791-86B8-5F2AD8057138}" type="sibTrans" cxnId="{B3FC00D0-8B27-42FB-8800-4AC9C4B2E56A}">
      <dgm:prSet/>
      <dgm:spPr>
        <a:ln w="15875">
          <a:solidFill>
            <a:schemeClr val="accent1"/>
          </a:solidFill>
        </a:ln>
      </dgm:spPr>
      <dgm:t>
        <a:bodyPr/>
        <a:lstStyle/>
        <a:p>
          <a:pPr>
            <a:lnSpc>
              <a:spcPct val="100000"/>
            </a:lnSpc>
          </a:pPr>
          <a:endParaRPr lang="en-US" sz="2000"/>
        </a:p>
      </dgm:t>
    </dgm:pt>
    <dgm:pt modelId="{A3634DFE-615B-4CAF-BC62-3ED1BF1CD15F}">
      <dgm:prSet phldrT="[Text]" custT="1"/>
      <dgm:spPr>
        <a:solidFill>
          <a:schemeClr val="bg2"/>
        </a:solidFill>
        <a:ln>
          <a:solidFill>
            <a:schemeClr val="tx1"/>
          </a:solidFill>
        </a:ln>
      </dgm:spPr>
      <dgm:t>
        <a:bodyPr lIns="91440" tIns="91440" rIns="91440" bIns="91440"/>
        <a:lstStyle/>
        <a:p>
          <a:pPr>
            <a:lnSpc>
              <a:spcPct val="100000"/>
            </a:lnSpc>
          </a:pPr>
          <a:r>
            <a:rPr lang="en-US" sz="1200" dirty="0"/>
            <a:t>Carry out project work</a:t>
          </a:r>
        </a:p>
      </dgm:t>
    </dgm:pt>
    <dgm:pt modelId="{43A3CC79-1BC4-4766-AA41-CCDFF43B0AE6}" type="parTrans" cxnId="{29459733-EEE7-4FF4-8EF6-68704EEB5FC9}">
      <dgm:prSet/>
      <dgm:spPr/>
      <dgm:t>
        <a:bodyPr/>
        <a:lstStyle/>
        <a:p>
          <a:pPr>
            <a:lnSpc>
              <a:spcPct val="100000"/>
            </a:lnSpc>
          </a:pPr>
          <a:endParaRPr lang="en-US" sz="2000"/>
        </a:p>
      </dgm:t>
    </dgm:pt>
    <dgm:pt modelId="{5F36D3EA-0FFC-4A47-A681-C067280FA111}" type="sibTrans" cxnId="{29459733-EEE7-4FF4-8EF6-68704EEB5FC9}">
      <dgm:prSet/>
      <dgm:spPr>
        <a:ln w="15875">
          <a:solidFill>
            <a:schemeClr val="accent1"/>
          </a:solidFill>
        </a:ln>
      </dgm:spPr>
      <dgm:t>
        <a:bodyPr/>
        <a:lstStyle/>
        <a:p>
          <a:pPr>
            <a:lnSpc>
              <a:spcPct val="100000"/>
            </a:lnSpc>
          </a:pPr>
          <a:endParaRPr lang="en-US" sz="2000"/>
        </a:p>
      </dgm:t>
    </dgm:pt>
    <dgm:pt modelId="{8E4B4120-7487-419F-A1DB-E276F7DFD08B}">
      <dgm:prSet phldrT="[Text]" custT="1"/>
      <dgm:spPr>
        <a:solidFill>
          <a:schemeClr val="bg2"/>
        </a:solidFill>
        <a:ln>
          <a:solidFill>
            <a:schemeClr val="tx1"/>
          </a:solidFill>
        </a:ln>
      </dgm:spPr>
      <dgm:t>
        <a:bodyPr lIns="91440" tIns="91440" rIns="91440" bIns="91440"/>
        <a:lstStyle/>
        <a:p>
          <a:pPr>
            <a:lnSpc>
              <a:spcPct val="100000"/>
            </a:lnSpc>
          </a:pPr>
          <a:r>
            <a:rPr lang="en-US" sz="1200" dirty="0"/>
            <a:t>Assess and reflect on project results</a:t>
          </a:r>
        </a:p>
      </dgm:t>
    </dgm:pt>
    <dgm:pt modelId="{4E2AC846-E27B-4D7E-8781-F0EA7B5C8B1E}" type="parTrans" cxnId="{B24C3D3B-16C2-4AF2-AB4F-8FC58F5726ED}">
      <dgm:prSet/>
      <dgm:spPr/>
      <dgm:t>
        <a:bodyPr/>
        <a:lstStyle/>
        <a:p>
          <a:pPr>
            <a:lnSpc>
              <a:spcPct val="100000"/>
            </a:lnSpc>
          </a:pPr>
          <a:endParaRPr lang="en-US" sz="2000"/>
        </a:p>
      </dgm:t>
    </dgm:pt>
    <dgm:pt modelId="{A3C9D839-DA44-4843-A825-03F120D432A8}" type="sibTrans" cxnId="{B24C3D3B-16C2-4AF2-AB4F-8FC58F5726ED}">
      <dgm:prSet/>
      <dgm:spPr>
        <a:ln w="15875">
          <a:solidFill>
            <a:schemeClr val="accent1"/>
          </a:solidFill>
        </a:ln>
      </dgm:spPr>
      <dgm:t>
        <a:bodyPr/>
        <a:lstStyle/>
        <a:p>
          <a:pPr>
            <a:lnSpc>
              <a:spcPct val="100000"/>
            </a:lnSpc>
          </a:pPr>
          <a:endParaRPr lang="en-US" sz="2000"/>
        </a:p>
      </dgm:t>
    </dgm:pt>
    <dgm:pt modelId="{C8F313F9-FED0-48A0-8920-7512508B2455}">
      <dgm:prSet phldrT="[Text]" custT="1"/>
      <dgm:spPr>
        <a:solidFill>
          <a:schemeClr val="bg2"/>
        </a:solidFill>
        <a:ln w="25400">
          <a:solidFill>
            <a:schemeClr val="tx1"/>
          </a:solidFill>
        </a:ln>
      </dgm:spPr>
      <dgm:t>
        <a:bodyPr lIns="91440" tIns="91440" rIns="91440" bIns="91440"/>
        <a:lstStyle/>
        <a:p>
          <a:pPr>
            <a:lnSpc>
              <a:spcPct val="100000"/>
            </a:lnSpc>
          </a:pPr>
          <a:r>
            <a:rPr lang="en-US" sz="1200" dirty="0"/>
            <a:t>Assemble a diverse team</a:t>
          </a:r>
        </a:p>
      </dgm:t>
    </dgm:pt>
    <dgm:pt modelId="{14BF5EB0-AC5A-4AEC-8A1B-3CC58EC74854}" type="parTrans" cxnId="{3B1C2E97-E7C2-4458-BA32-D7E056E3CC2F}">
      <dgm:prSet/>
      <dgm:spPr/>
      <dgm:t>
        <a:bodyPr/>
        <a:lstStyle/>
        <a:p>
          <a:pPr>
            <a:lnSpc>
              <a:spcPct val="100000"/>
            </a:lnSpc>
          </a:pPr>
          <a:endParaRPr lang="en-US" sz="2000"/>
        </a:p>
      </dgm:t>
    </dgm:pt>
    <dgm:pt modelId="{154C58C3-73BE-4EB5-8C69-C8AB743F3242}" type="sibTrans" cxnId="{3B1C2E97-E7C2-4458-BA32-D7E056E3CC2F}">
      <dgm:prSet/>
      <dgm:spPr>
        <a:ln w="15875">
          <a:solidFill>
            <a:schemeClr val="accent1"/>
          </a:solidFill>
        </a:ln>
      </dgm:spPr>
      <dgm:t>
        <a:bodyPr/>
        <a:lstStyle/>
        <a:p>
          <a:pPr>
            <a:lnSpc>
              <a:spcPct val="100000"/>
            </a:lnSpc>
          </a:pPr>
          <a:endParaRPr lang="en-US" sz="2000"/>
        </a:p>
      </dgm:t>
    </dgm:pt>
    <dgm:pt modelId="{D793AB8D-C7C6-4226-A7B2-40BF3A93366F}">
      <dgm:prSet phldrT="[Text]" custT="1"/>
      <dgm:spPr>
        <a:solidFill>
          <a:schemeClr val="bg2"/>
        </a:solidFill>
        <a:ln>
          <a:solidFill>
            <a:schemeClr val="tx1"/>
          </a:solidFill>
        </a:ln>
      </dgm:spPr>
      <dgm:t>
        <a:bodyPr lIns="91440" tIns="91440" rIns="91440" bIns="91440"/>
        <a:lstStyle/>
        <a:p>
          <a:pPr>
            <a:lnSpc>
              <a:spcPct val="100000"/>
            </a:lnSpc>
          </a:pPr>
          <a:r>
            <a:rPr lang="en-US" sz="1200" dirty="0"/>
            <a:t>Develop a shared vision</a:t>
          </a:r>
        </a:p>
      </dgm:t>
    </dgm:pt>
    <dgm:pt modelId="{A91BFF8F-1449-4218-B192-F687CE206829}" type="parTrans" cxnId="{4B1AD336-F53F-4C25-9E82-0010C86EB7C0}">
      <dgm:prSet/>
      <dgm:spPr/>
      <dgm:t>
        <a:bodyPr/>
        <a:lstStyle/>
        <a:p>
          <a:pPr>
            <a:lnSpc>
              <a:spcPct val="100000"/>
            </a:lnSpc>
          </a:pPr>
          <a:endParaRPr lang="en-US" sz="2000"/>
        </a:p>
      </dgm:t>
    </dgm:pt>
    <dgm:pt modelId="{DF5F9C63-879D-498E-A059-FA468F23A6D8}" type="sibTrans" cxnId="{4B1AD336-F53F-4C25-9E82-0010C86EB7C0}">
      <dgm:prSet/>
      <dgm:spPr>
        <a:ln w="15875">
          <a:solidFill>
            <a:schemeClr val="accent1"/>
          </a:solidFill>
        </a:ln>
      </dgm:spPr>
      <dgm:t>
        <a:bodyPr/>
        <a:lstStyle/>
        <a:p>
          <a:pPr>
            <a:lnSpc>
              <a:spcPct val="100000"/>
            </a:lnSpc>
          </a:pPr>
          <a:endParaRPr lang="en-US" sz="2000"/>
        </a:p>
      </dgm:t>
    </dgm:pt>
    <dgm:pt modelId="{DDE7D2AA-0393-4028-8071-E3EE76F2F256}" type="pres">
      <dgm:prSet presAssocID="{0DCB4F6A-9EF2-4C76-8BA9-CB3B11F27EE9}" presName="cycle" presStyleCnt="0">
        <dgm:presLayoutVars>
          <dgm:dir/>
          <dgm:resizeHandles val="exact"/>
        </dgm:presLayoutVars>
      </dgm:prSet>
      <dgm:spPr/>
    </dgm:pt>
    <dgm:pt modelId="{29218E1C-96A1-4CB1-B6AF-07E137088895}" type="pres">
      <dgm:prSet presAssocID="{D44F3102-4319-42C1-99DD-A99389FFF8D3}" presName="node" presStyleLbl="node1" presStyleIdx="0" presStyleCnt="7" custScaleX="117328">
        <dgm:presLayoutVars>
          <dgm:bulletEnabled val="1"/>
        </dgm:presLayoutVars>
      </dgm:prSet>
      <dgm:spPr/>
    </dgm:pt>
    <dgm:pt modelId="{3DFE0AAE-14A7-46AC-B075-9B16D7781DA2}" type="pres">
      <dgm:prSet presAssocID="{D44F3102-4319-42C1-99DD-A99389FFF8D3}" presName="spNode" presStyleCnt="0"/>
      <dgm:spPr/>
    </dgm:pt>
    <dgm:pt modelId="{BCF012D3-F537-4F3E-8198-811890166AF3}" type="pres">
      <dgm:prSet presAssocID="{2E66504B-FD49-43B5-B2FF-06DD57B5E94C}" presName="sibTrans" presStyleLbl="sibTrans1D1" presStyleIdx="0" presStyleCnt="7"/>
      <dgm:spPr/>
    </dgm:pt>
    <dgm:pt modelId="{DF5977BD-BE08-4284-BB17-515E45F4ABF5}" type="pres">
      <dgm:prSet presAssocID="{C8F313F9-FED0-48A0-8920-7512508B2455}" presName="node" presStyleLbl="node1" presStyleIdx="1" presStyleCnt="7" custScaleX="117780">
        <dgm:presLayoutVars>
          <dgm:bulletEnabled val="1"/>
        </dgm:presLayoutVars>
      </dgm:prSet>
      <dgm:spPr/>
    </dgm:pt>
    <dgm:pt modelId="{9530FFFC-643B-4807-95B5-B505FCD2D042}" type="pres">
      <dgm:prSet presAssocID="{C8F313F9-FED0-48A0-8920-7512508B2455}" presName="spNode" presStyleCnt="0"/>
      <dgm:spPr/>
    </dgm:pt>
    <dgm:pt modelId="{D290412D-3C70-48EB-A637-15ED436A9FDA}" type="pres">
      <dgm:prSet presAssocID="{154C58C3-73BE-4EB5-8C69-C8AB743F3242}" presName="sibTrans" presStyleLbl="sibTrans1D1" presStyleIdx="1" presStyleCnt="7"/>
      <dgm:spPr/>
    </dgm:pt>
    <dgm:pt modelId="{152A12DD-B63F-49FA-B776-4041A617C041}" type="pres">
      <dgm:prSet presAssocID="{D793AB8D-C7C6-4226-A7B2-40BF3A93366F}" presName="node" presStyleLbl="node1" presStyleIdx="2" presStyleCnt="7" custScaleX="122567">
        <dgm:presLayoutVars>
          <dgm:bulletEnabled val="1"/>
        </dgm:presLayoutVars>
      </dgm:prSet>
      <dgm:spPr/>
    </dgm:pt>
    <dgm:pt modelId="{6AF87D24-0EDC-4AE3-BF88-EC06CB57241E}" type="pres">
      <dgm:prSet presAssocID="{D793AB8D-C7C6-4226-A7B2-40BF3A93366F}" presName="spNode" presStyleCnt="0"/>
      <dgm:spPr/>
    </dgm:pt>
    <dgm:pt modelId="{3E05D317-2252-4BBB-B0F0-2469A6BC1BDF}" type="pres">
      <dgm:prSet presAssocID="{DF5F9C63-879D-498E-A059-FA468F23A6D8}" presName="sibTrans" presStyleLbl="sibTrans1D1" presStyleIdx="2" presStyleCnt="7"/>
      <dgm:spPr/>
    </dgm:pt>
    <dgm:pt modelId="{88E6C294-A63B-4C62-AF84-F3409DA7269C}" type="pres">
      <dgm:prSet presAssocID="{F371D7E4-EBBA-45A1-9C28-2585AD200B2F}" presName="node" presStyleLbl="node1" presStyleIdx="3" presStyleCnt="7" custScaleX="135784">
        <dgm:presLayoutVars>
          <dgm:bulletEnabled val="1"/>
        </dgm:presLayoutVars>
      </dgm:prSet>
      <dgm:spPr/>
    </dgm:pt>
    <dgm:pt modelId="{CDD90AAB-BED7-4C9B-8C63-322B5B9A41CA}" type="pres">
      <dgm:prSet presAssocID="{F371D7E4-EBBA-45A1-9C28-2585AD200B2F}" presName="spNode" presStyleCnt="0"/>
      <dgm:spPr/>
    </dgm:pt>
    <dgm:pt modelId="{384F4822-60E2-4458-9D00-732EBD3A571D}" type="pres">
      <dgm:prSet presAssocID="{DEBB1100-3868-4B25-9A13-F209A4240F24}" presName="sibTrans" presStyleLbl="sibTrans1D1" presStyleIdx="3" presStyleCnt="7"/>
      <dgm:spPr/>
    </dgm:pt>
    <dgm:pt modelId="{688C0355-DB8D-4D23-AC41-94CF67CF0995}" type="pres">
      <dgm:prSet presAssocID="{CCB958DC-AA0D-42A0-9E2E-539EE1DAFD9E}" presName="node" presStyleLbl="node1" presStyleIdx="4" presStyleCnt="7" custScaleX="143936" custRadScaleRad="103224" custRadScaleInc="62824">
        <dgm:presLayoutVars>
          <dgm:bulletEnabled val="1"/>
        </dgm:presLayoutVars>
      </dgm:prSet>
      <dgm:spPr/>
    </dgm:pt>
    <dgm:pt modelId="{8E0C7438-4723-44DF-AF65-917A233A60F6}" type="pres">
      <dgm:prSet presAssocID="{CCB958DC-AA0D-42A0-9E2E-539EE1DAFD9E}" presName="spNode" presStyleCnt="0"/>
      <dgm:spPr/>
    </dgm:pt>
    <dgm:pt modelId="{6A9774CD-F0F1-4821-8946-BD000B76FC2B}" type="pres">
      <dgm:prSet presAssocID="{A9BB6268-42D4-4791-86B8-5F2AD8057138}" presName="sibTrans" presStyleLbl="sibTrans1D1" presStyleIdx="4" presStyleCnt="7"/>
      <dgm:spPr/>
    </dgm:pt>
    <dgm:pt modelId="{B8186A36-FF2C-4C36-912F-5CD09E454EF3}" type="pres">
      <dgm:prSet presAssocID="{A3634DFE-615B-4CAF-BC62-3ED1BF1CD15F}" presName="node" presStyleLbl="node1" presStyleIdx="5" presStyleCnt="7" custScaleX="115681" custRadScaleRad="98921" custRadScaleInc="18132">
        <dgm:presLayoutVars>
          <dgm:bulletEnabled val="1"/>
        </dgm:presLayoutVars>
      </dgm:prSet>
      <dgm:spPr/>
    </dgm:pt>
    <dgm:pt modelId="{6328D00F-93D1-43BB-A1F6-C1911314516B}" type="pres">
      <dgm:prSet presAssocID="{A3634DFE-615B-4CAF-BC62-3ED1BF1CD15F}" presName="spNode" presStyleCnt="0"/>
      <dgm:spPr/>
    </dgm:pt>
    <dgm:pt modelId="{4F98A44F-1286-45BE-AFEE-9DEBAF75876B}" type="pres">
      <dgm:prSet presAssocID="{5F36D3EA-0FFC-4A47-A681-C067280FA111}" presName="sibTrans" presStyleLbl="sibTrans1D1" presStyleIdx="5" presStyleCnt="7"/>
      <dgm:spPr/>
    </dgm:pt>
    <dgm:pt modelId="{645786BB-2122-4380-ADC7-D946D910E0B3}" type="pres">
      <dgm:prSet presAssocID="{8E4B4120-7487-419F-A1DB-E276F7DFD08B}" presName="node" presStyleLbl="node1" presStyleIdx="6" presStyleCnt="7" custScaleX="126297">
        <dgm:presLayoutVars>
          <dgm:bulletEnabled val="1"/>
        </dgm:presLayoutVars>
      </dgm:prSet>
      <dgm:spPr/>
    </dgm:pt>
    <dgm:pt modelId="{28047DA1-A480-4544-B54A-9B1E8C729C16}" type="pres">
      <dgm:prSet presAssocID="{8E4B4120-7487-419F-A1DB-E276F7DFD08B}" presName="spNode" presStyleCnt="0"/>
      <dgm:spPr/>
    </dgm:pt>
    <dgm:pt modelId="{2FC25DA7-D953-4945-8EA5-49FCBF94366E}" type="pres">
      <dgm:prSet presAssocID="{A3C9D839-DA44-4843-A825-03F120D432A8}" presName="sibTrans" presStyleLbl="sibTrans1D1" presStyleIdx="6" presStyleCnt="7"/>
      <dgm:spPr/>
    </dgm:pt>
  </dgm:ptLst>
  <dgm:cxnLst>
    <dgm:cxn modelId="{73F81709-20BE-4F8E-BA38-CD617A0AAC9E}" type="presOf" srcId="{8E4B4120-7487-419F-A1DB-E276F7DFD08B}" destId="{645786BB-2122-4380-ADC7-D946D910E0B3}" srcOrd="0" destOrd="0" presId="urn:microsoft.com/office/officeart/2005/8/layout/cycle5"/>
    <dgm:cxn modelId="{059CD216-BF8D-4ADC-9ADB-8B8F62C02710}" type="presOf" srcId="{154C58C3-73BE-4EB5-8C69-C8AB743F3242}" destId="{D290412D-3C70-48EB-A637-15ED436A9FDA}" srcOrd="0" destOrd="0" presId="urn:microsoft.com/office/officeart/2005/8/layout/cycle5"/>
    <dgm:cxn modelId="{C6A48625-34E4-43B8-B6A2-8BDAB756A172}" type="presOf" srcId="{CCB958DC-AA0D-42A0-9E2E-539EE1DAFD9E}" destId="{688C0355-DB8D-4D23-AC41-94CF67CF0995}" srcOrd="0" destOrd="0" presId="urn:microsoft.com/office/officeart/2005/8/layout/cycle5"/>
    <dgm:cxn modelId="{F7AC1B27-CBFC-4CD9-9CD2-977F5337E7B2}" type="presOf" srcId="{A3C9D839-DA44-4843-A825-03F120D432A8}" destId="{2FC25DA7-D953-4945-8EA5-49FCBF94366E}" srcOrd="0" destOrd="0" presId="urn:microsoft.com/office/officeart/2005/8/layout/cycle5"/>
    <dgm:cxn modelId="{29459733-EEE7-4FF4-8EF6-68704EEB5FC9}" srcId="{0DCB4F6A-9EF2-4C76-8BA9-CB3B11F27EE9}" destId="{A3634DFE-615B-4CAF-BC62-3ED1BF1CD15F}" srcOrd="5" destOrd="0" parTransId="{43A3CC79-1BC4-4766-AA41-CCDFF43B0AE6}" sibTransId="{5F36D3EA-0FFC-4A47-A681-C067280FA111}"/>
    <dgm:cxn modelId="{9C762335-D776-470B-9716-A9D76CC2799F}" type="presOf" srcId="{D44F3102-4319-42C1-99DD-A99389FFF8D3}" destId="{29218E1C-96A1-4CB1-B6AF-07E137088895}" srcOrd="0" destOrd="0" presId="urn:microsoft.com/office/officeart/2005/8/layout/cycle5"/>
    <dgm:cxn modelId="{4B1AD336-F53F-4C25-9E82-0010C86EB7C0}" srcId="{0DCB4F6A-9EF2-4C76-8BA9-CB3B11F27EE9}" destId="{D793AB8D-C7C6-4226-A7B2-40BF3A93366F}" srcOrd="2" destOrd="0" parTransId="{A91BFF8F-1449-4218-B192-F687CE206829}" sibTransId="{DF5F9C63-879D-498E-A059-FA468F23A6D8}"/>
    <dgm:cxn modelId="{B24C3D3B-16C2-4AF2-AB4F-8FC58F5726ED}" srcId="{0DCB4F6A-9EF2-4C76-8BA9-CB3B11F27EE9}" destId="{8E4B4120-7487-419F-A1DB-E276F7DFD08B}" srcOrd="6" destOrd="0" parTransId="{4E2AC846-E27B-4D7E-8781-F0EA7B5C8B1E}" sibTransId="{A3C9D839-DA44-4843-A825-03F120D432A8}"/>
    <dgm:cxn modelId="{81B7673F-A2D2-4559-9B93-78D68B9E68BD}" type="presOf" srcId="{0DCB4F6A-9EF2-4C76-8BA9-CB3B11F27EE9}" destId="{DDE7D2AA-0393-4028-8071-E3EE76F2F256}" srcOrd="0" destOrd="0" presId="urn:microsoft.com/office/officeart/2005/8/layout/cycle5"/>
    <dgm:cxn modelId="{A48DC34A-255A-4A85-AF52-F8E08ACD071D}" type="presOf" srcId="{D793AB8D-C7C6-4226-A7B2-40BF3A93366F}" destId="{152A12DD-B63F-49FA-B776-4041A617C041}" srcOrd="0" destOrd="0" presId="urn:microsoft.com/office/officeart/2005/8/layout/cycle5"/>
    <dgm:cxn modelId="{80C37C4C-B295-41CA-A8CC-29BC71A89AE8}" type="presOf" srcId="{5F36D3EA-0FFC-4A47-A681-C067280FA111}" destId="{4F98A44F-1286-45BE-AFEE-9DEBAF75876B}" srcOrd="0" destOrd="0" presId="urn:microsoft.com/office/officeart/2005/8/layout/cycle5"/>
    <dgm:cxn modelId="{F4D9E167-6081-46B2-B21C-797AA1FB1924}" type="presOf" srcId="{F371D7E4-EBBA-45A1-9C28-2585AD200B2F}" destId="{88E6C294-A63B-4C62-AF84-F3409DA7269C}" srcOrd="0" destOrd="0" presId="urn:microsoft.com/office/officeart/2005/8/layout/cycle5"/>
    <dgm:cxn modelId="{9397156D-89DF-41AC-AE99-CDEE62F489D8}" type="presOf" srcId="{DEBB1100-3868-4B25-9A13-F209A4240F24}" destId="{384F4822-60E2-4458-9D00-732EBD3A571D}" srcOrd="0" destOrd="0" presId="urn:microsoft.com/office/officeart/2005/8/layout/cycle5"/>
    <dgm:cxn modelId="{A1ACF66D-0BA3-4AAD-9A79-3CBBB04F5CAE}" type="presOf" srcId="{DF5F9C63-879D-498E-A059-FA468F23A6D8}" destId="{3E05D317-2252-4BBB-B0F0-2469A6BC1BDF}" srcOrd="0" destOrd="0" presId="urn:microsoft.com/office/officeart/2005/8/layout/cycle5"/>
    <dgm:cxn modelId="{8214F479-323B-493C-8062-A54BF9F0E419}" type="presOf" srcId="{2E66504B-FD49-43B5-B2FF-06DD57B5E94C}" destId="{BCF012D3-F537-4F3E-8198-811890166AF3}" srcOrd="0" destOrd="0" presId="urn:microsoft.com/office/officeart/2005/8/layout/cycle5"/>
    <dgm:cxn modelId="{4DFDA591-6A64-4940-8C18-C7C9F9A27DBC}" type="presOf" srcId="{C8F313F9-FED0-48A0-8920-7512508B2455}" destId="{DF5977BD-BE08-4284-BB17-515E45F4ABF5}" srcOrd="0" destOrd="0" presId="urn:microsoft.com/office/officeart/2005/8/layout/cycle5"/>
    <dgm:cxn modelId="{3B1C2E97-E7C2-4458-BA32-D7E056E3CC2F}" srcId="{0DCB4F6A-9EF2-4C76-8BA9-CB3B11F27EE9}" destId="{C8F313F9-FED0-48A0-8920-7512508B2455}" srcOrd="1" destOrd="0" parTransId="{14BF5EB0-AC5A-4AEC-8A1B-3CC58EC74854}" sibTransId="{154C58C3-73BE-4EB5-8C69-C8AB743F3242}"/>
    <dgm:cxn modelId="{D0AA3097-7C20-4C76-8E0E-4E6A2651EB4F}" type="presOf" srcId="{A9BB6268-42D4-4791-86B8-5F2AD8057138}" destId="{6A9774CD-F0F1-4821-8946-BD000B76FC2B}" srcOrd="0" destOrd="0" presId="urn:microsoft.com/office/officeart/2005/8/layout/cycle5"/>
    <dgm:cxn modelId="{CA8C10A1-1C60-4FA4-8B9A-AB65548F48F5}" type="presOf" srcId="{A3634DFE-615B-4CAF-BC62-3ED1BF1CD15F}" destId="{B8186A36-FF2C-4C36-912F-5CD09E454EF3}" srcOrd="0" destOrd="0" presId="urn:microsoft.com/office/officeart/2005/8/layout/cycle5"/>
    <dgm:cxn modelId="{103466A4-792E-4A06-A4E6-44CFE9FB28F8}" srcId="{0DCB4F6A-9EF2-4C76-8BA9-CB3B11F27EE9}" destId="{F371D7E4-EBBA-45A1-9C28-2585AD200B2F}" srcOrd="3" destOrd="0" parTransId="{36FEE603-068E-4C00-B3FA-654E8D4A6469}" sibTransId="{DEBB1100-3868-4B25-9A13-F209A4240F24}"/>
    <dgm:cxn modelId="{B3FC00D0-8B27-42FB-8800-4AC9C4B2E56A}" srcId="{0DCB4F6A-9EF2-4C76-8BA9-CB3B11F27EE9}" destId="{CCB958DC-AA0D-42A0-9E2E-539EE1DAFD9E}" srcOrd="4" destOrd="0" parTransId="{4C7B207C-9220-45C1-B24D-33728C426807}" sibTransId="{A9BB6268-42D4-4791-86B8-5F2AD8057138}"/>
    <dgm:cxn modelId="{DBBB9DDB-3E55-4346-A3DC-B9784A69309F}" srcId="{0DCB4F6A-9EF2-4C76-8BA9-CB3B11F27EE9}" destId="{D44F3102-4319-42C1-99DD-A99389FFF8D3}" srcOrd="0" destOrd="0" parTransId="{3E4D3C80-77C5-4A62-86EF-DFC1D4F59DBE}" sibTransId="{2E66504B-FD49-43B5-B2FF-06DD57B5E94C}"/>
    <dgm:cxn modelId="{926DAD45-1598-459A-895A-B0A5B5313F4A}" type="presParOf" srcId="{DDE7D2AA-0393-4028-8071-E3EE76F2F256}" destId="{29218E1C-96A1-4CB1-B6AF-07E137088895}" srcOrd="0" destOrd="0" presId="urn:microsoft.com/office/officeart/2005/8/layout/cycle5"/>
    <dgm:cxn modelId="{7FDDC324-D397-455F-9615-7ABB1490B021}" type="presParOf" srcId="{DDE7D2AA-0393-4028-8071-E3EE76F2F256}" destId="{3DFE0AAE-14A7-46AC-B075-9B16D7781DA2}" srcOrd="1" destOrd="0" presId="urn:microsoft.com/office/officeart/2005/8/layout/cycle5"/>
    <dgm:cxn modelId="{436B7597-127F-4AFD-8E77-E4A03E5FFCFD}" type="presParOf" srcId="{DDE7D2AA-0393-4028-8071-E3EE76F2F256}" destId="{BCF012D3-F537-4F3E-8198-811890166AF3}" srcOrd="2" destOrd="0" presId="urn:microsoft.com/office/officeart/2005/8/layout/cycle5"/>
    <dgm:cxn modelId="{0F8ED707-17F8-4873-84BB-6AB310DA75AA}" type="presParOf" srcId="{DDE7D2AA-0393-4028-8071-E3EE76F2F256}" destId="{DF5977BD-BE08-4284-BB17-515E45F4ABF5}" srcOrd="3" destOrd="0" presId="urn:microsoft.com/office/officeart/2005/8/layout/cycle5"/>
    <dgm:cxn modelId="{FCFFED06-3B70-4563-BBF7-816135C6BADB}" type="presParOf" srcId="{DDE7D2AA-0393-4028-8071-E3EE76F2F256}" destId="{9530FFFC-643B-4807-95B5-B505FCD2D042}" srcOrd="4" destOrd="0" presId="urn:microsoft.com/office/officeart/2005/8/layout/cycle5"/>
    <dgm:cxn modelId="{C6BC347F-2E7B-4833-9305-42C439FDAD47}" type="presParOf" srcId="{DDE7D2AA-0393-4028-8071-E3EE76F2F256}" destId="{D290412D-3C70-48EB-A637-15ED436A9FDA}" srcOrd="5" destOrd="0" presId="urn:microsoft.com/office/officeart/2005/8/layout/cycle5"/>
    <dgm:cxn modelId="{4B0F2707-D213-45E8-93CC-4B42CA16A6C1}" type="presParOf" srcId="{DDE7D2AA-0393-4028-8071-E3EE76F2F256}" destId="{152A12DD-B63F-49FA-B776-4041A617C041}" srcOrd="6" destOrd="0" presId="urn:microsoft.com/office/officeart/2005/8/layout/cycle5"/>
    <dgm:cxn modelId="{6C52C947-6AE5-409B-8490-699F49D858B1}" type="presParOf" srcId="{DDE7D2AA-0393-4028-8071-E3EE76F2F256}" destId="{6AF87D24-0EDC-4AE3-BF88-EC06CB57241E}" srcOrd="7" destOrd="0" presId="urn:microsoft.com/office/officeart/2005/8/layout/cycle5"/>
    <dgm:cxn modelId="{B694BF19-378F-4822-A294-0D61C6034430}" type="presParOf" srcId="{DDE7D2AA-0393-4028-8071-E3EE76F2F256}" destId="{3E05D317-2252-4BBB-B0F0-2469A6BC1BDF}" srcOrd="8" destOrd="0" presId="urn:microsoft.com/office/officeart/2005/8/layout/cycle5"/>
    <dgm:cxn modelId="{6311D888-9DA9-4BA1-AE0D-E566A93D047B}" type="presParOf" srcId="{DDE7D2AA-0393-4028-8071-E3EE76F2F256}" destId="{88E6C294-A63B-4C62-AF84-F3409DA7269C}" srcOrd="9" destOrd="0" presId="urn:microsoft.com/office/officeart/2005/8/layout/cycle5"/>
    <dgm:cxn modelId="{4055B509-AD4A-44DA-950C-D9283E806232}" type="presParOf" srcId="{DDE7D2AA-0393-4028-8071-E3EE76F2F256}" destId="{CDD90AAB-BED7-4C9B-8C63-322B5B9A41CA}" srcOrd="10" destOrd="0" presId="urn:microsoft.com/office/officeart/2005/8/layout/cycle5"/>
    <dgm:cxn modelId="{C746FE88-9C5A-496F-9AE8-18764DA87FB8}" type="presParOf" srcId="{DDE7D2AA-0393-4028-8071-E3EE76F2F256}" destId="{384F4822-60E2-4458-9D00-732EBD3A571D}" srcOrd="11" destOrd="0" presId="urn:microsoft.com/office/officeart/2005/8/layout/cycle5"/>
    <dgm:cxn modelId="{8E1D774D-FAB9-4849-A90E-75D513144FCC}" type="presParOf" srcId="{DDE7D2AA-0393-4028-8071-E3EE76F2F256}" destId="{688C0355-DB8D-4D23-AC41-94CF67CF0995}" srcOrd="12" destOrd="0" presId="urn:microsoft.com/office/officeart/2005/8/layout/cycle5"/>
    <dgm:cxn modelId="{C8DF20C4-CFAF-4ED8-B1F8-D06DED7D8802}" type="presParOf" srcId="{DDE7D2AA-0393-4028-8071-E3EE76F2F256}" destId="{8E0C7438-4723-44DF-AF65-917A233A60F6}" srcOrd="13" destOrd="0" presId="urn:microsoft.com/office/officeart/2005/8/layout/cycle5"/>
    <dgm:cxn modelId="{1F5D3D58-5EF7-43F2-BD2B-012D5CC2BC15}" type="presParOf" srcId="{DDE7D2AA-0393-4028-8071-E3EE76F2F256}" destId="{6A9774CD-F0F1-4821-8946-BD000B76FC2B}" srcOrd="14" destOrd="0" presId="urn:microsoft.com/office/officeart/2005/8/layout/cycle5"/>
    <dgm:cxn modelId="{0851C487-854E-43EB-884C-D1BD510B2178}" type="presParOf" srcId="{DDE7D2AA-0393-4028-8071-E3EE76F2F256}" destId="{B8186A36-FF2C-4C36-912F-5CD09E454EF3}" srcOrd="15" destOrd="0" presId="urn:microsoft.com/office/officeart/2005/8/layout/cycle5"/>
    <dgm:cxn modelId="{57118C50-0171-4409-A2E5-874B243D0BE2}" type="presParOf" srcId="{DDE7D2AA-0393-4028-8071-E3EE76F2F256}" destId="{6328D00F-93D1-43BB-A1F6-C1911314516B}" srcOrd="16" destOrd="0" presId="urn:microsoft.com/office/officeart/2005/8/layout/cycle5"/>
    <dgm:cxn modelId="{3F5B1D3B-6C22-467D-8269-520AEA976A18}" type="presParOf" srcId="{DDE7D2AA-0393-4028-8071-E3EE76F2F256}" destId="{4F98A44F-1286-45BE-AFEE-9DEBAF75876B}" srcOrd="17" destOrd="0" presId="urn:microsoft.com/office/officeart/2005/8/layout/cycle5"/>
    <dgm:cxn modelId="{1E023320-41AD-4C6E-B2AE-A1472FD8243D}" type="presParOf" srcId="{DDE7D2AA-0393-4028-8071-E3EE76F2F256}" destId="{645786BB-2122-4380-ADC7-D946D910E0B3}" srcOrd="18" destOrd="0" presId="urn:microsoft.com/office/officeart/2005/8/layout/cycle5"/>
    <dgm:cxn modelId="{7FFCE121-D21A-47DC-9FF4-136B6EA3C1ED}" type="presParOf" srcId="{DDE7D2AA-0393-4028-8071-E3EE76F2F256}" destId="{28047DA1-A480-4544-B54A-9B1E8C729C16}" srcOrd="19" destOrd="0" presId="urn:microsoft.com/office/officeart/2005/8/layout/cycle5"/>
    <dgm:cxn modelId="{0AEC4B2E-DFB5-4D34-B20A-91971DA139F8}" type="presParOf" srcId="{DDE7D2AA-0393-4028-8071-E3EE76F2F256}" destId="{2FC25DA7-D953-4945-8EA5-49FCBF94366E}" srcOrd="20" destOrd="0" presId="urn:microsoft.com/office/officeart/2005/8/layout/cycle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DCB4F6A-9EF2-4C76-8BA9-CB3B11F27EE9}"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D44F3102-4319-42C1-99DD-A99389FFF8D3}">
      <dgm:prSet phldrT="[Text]" custT="1"/>
      <dgm:spPr>
        <a:solidFill>
          <a:schemeClr val="bg2"/>
        </a:solidFill>
        <a:ln>
          <a:solidFill>
            <a:schemeClr val="tx1"/>
          </a:solidFill>
        </a:ln>
      </dgm:spPr>
      <dgm:t>
        <a:bodyPr lIns="91440" tIns="91440" rIns="91440" bIns="91440"/>
        <a:lstStyle/>
        <a:p>
          <a:pPr>
            <a:lnSpc>
              <a:spcPct val="100000"/>
            </a:lnSpc>
          </a:pPr>
          <a:r>
            <a:rPr lang="en-US" sz="1200" dirty="0"/>
            <a:t>Chart the DAT’s future</a:t>
          </a:r>
        </a:p>
      </dgm:t>
    </dgm:pt>
    <dgm:pt modelId="{3E4D3C80-77C5-4A62-86EF-DFC1D4F59DBE}" type="parTrans" cxnId="{DBBB9DDB-3E55-4346-A3DC-B9784A69309F}">
      <dgm:prSet/>
      <dgm:spPr/>
      <dgm:t>
        <a:bodyPr/>
        <a:lstStyle/>
        <a:p>
          <a:pPr>
            <a:lnSpc>
              <a:spcPct val="100000"/>
            </a:lnSpc>
          </a:pPr>
          <a:endParaRPr lang="en-US" sz="2000"/>
        </a:p>
      </dgm:t>
    </dgm:pt>
    <dgm:pt modelId="{2E66504B-FD49-43B5-B2FF-06DD57B5E94C}" type="sibTrans" cxnId="{DBBB9DDB-3E55-4346-A3DC-B9784A69309F}">
      <dgm:prSet/>
      <dgm:spPr>
        <a:ln w="15875">
          <a:solidFill>
            <a:schemeClr val="accent1"/>
          </a:solidFill>
          <a:prstDash val="dash"/>
        </a:ln>
      </dgm:spPr>
      <dgm:t>
        <a:bodyPr/>
        <a:lstStyle/>
        <a:p>
          <a:pPr>
            <a:lnSpc>
              <a:spcPct val="100000"/>
            </a:lnSpc>
          </a:pPr>
          <a:endParaRPr lang="en-US" sz="2000"/>
        </a:p>
      </dgm:t>
    </dgm:pt>
    <dgm:pt modelId="{F371D7E4-EBBA-45A1-9C28-2585AD200B2F}">
      <dgm:prSet phldrT="[Text]" custT="1"/>
      <dgm:spPr>
        <a:solidFill>
          <a:schemeClr val="bg2"/>
        </a:solidFill>
        <a:ln>
          <a:solidFill>
            <a:schemeClr val="tx1"/>
          </a:solidFill>
        </a:ln>
      </dgm:spPr>
      <dgm:t>
        <a:bodyPr lIns="91440" tIns="91440" rIns="91440" bIns="91440"/>
        <a:lstStyle/>
        <a:p>
          <a:pPr>
            <a:lnSpc>
              <a:spcPct val="100000"/>
            </a:lnSpc>
          </a:pPr>
          <a:r>
            <a:rPr lang="en-US" sz="1200" dirty="0"/>
            <a:t>Come to consensus on goals to pursue</a:t>
          </a:r>
        </a:p>
      </dgm:t>
    </dgm:pt>
    <dgm:pt modelId="{36FEE603-068E-4C00-B3FA-654E8D4A6469}" type="parTrans" cxnId="{103466A4-792E-4A06-A4E6-44CFE9FB28F8}">
      <dgm:prSet/>
      <dgm:spPr/>
      <dgm:t>
        <a:bodyPr/>
        <a:lstStyle/>
        <a:p>
          <a:pPr>
            <a:lnSpc>
              <a:spcPct val="100000"/>
            </a:lnSpc>
          </a:pPr>
          <a:endParaRPr lang="en-US" sz="2000"/>
        </a:p>
      </dgm:t>
    </dgm:pt>
    <dgm:pt modelId="{DEBB1100-3868-4B25-9A13-F209A4240F24}" type="sibTrans" cxnId="{103466A4-792E-4A06-A4E6-44CFE9FB28F8}">
      <dgm:prSet/>
      <dgm:spPr>
        <a:ln w="15875">
          <a:solidFill>
            <a:schemeClr val="accent1"/>
          </a:solidFill>
        </a:ln>
      </dgm:spPr>
      <dgm:t>
        <a:bodyPr/>
        <a:lstStyle/>
        <a:p>
          <a:pPr>
            <a:lnSpc>
              <a:spcPct val="100000"/>
            </a:lnSpc>
          </a:pPr>
          <a:endParaRPr lang="en-US" sz="2000"/>
        </a:p>
      </dgm:t>
    </dgm:pt>
    <dgm:pt modelId="{CCB958DC-AA0D-42A0-9E2E-539EE1DAFD9E}">
      <dgm:prSet phldrT="[Text]" custT="1"/>
      <dgm:spPr>
        <a:solidFill>
          <a:schemeClr val="bg2"/>
        </a:solidFill>
        <a:ln>
          <a:solidFill>
            <a:schemeClr val="tx1"/>
          </a:solidFill>
        </a:ln>
      </dgm:spPr>
      <dgm:t>
        <a:bodyPr lIns="91440" tIns="91440" rIns="91440" bIns="91440"/>
        <a:lstStyle/>
        <a:p>
          <a:pPr>
            <a:lnSpc>
              <a:spcPct val="100000"/>
            </a:lnSpc>
          </a:pPr>
          <a:r>
            <a:rPr lang="en-US" sz="1200" dirty="0"/>
            <a:t>Define a project and the work it requires</a:t>
          </a:r>
        </a:p>
      </dgm:t>
    </dgm:pt>
    <dgm:pt modelId="{4C7B207C-9220-45C1-B24D-33728C426807}" type="parTrans" cxnId="{B3FC00D0-8B27-42FB-8800-4AC9C4B2E56A}">
      <dgm:prSet/>
      <dgm:spPr/>
      <dgm:t>
        <a:bodyPr/>
        <a:lstStyle/>
        <a:p>
          <a:pPr>
            <a:lnSpc>
              <a:spcPct val="100000"/>
            </a:lnSpc>
          </a:pPr>
          <a:endParaRPr lang="en-US" sz="2000"/>
        </a:p>
      </dgm:t>
    </dgm:pt>
    <dgm:pt modelId="{A9BB6268-42D4-4791-86B8-5F2AD8057138}" type="sibTrans" cxnId="{B3FC00D0-8B27-42FB-8800-4AC9C4B2E56A}">
      <dgm:prSet/>
      <dgm:spPr>
        <a:ln w="15875">
          <a:solidFill>
            <a:schemeClr val="accent1"/>
          </a:solidFill>
        </a:ln>
      </dgm:spPr>
      <dgm:t>
        <a:bodyPr/>
        <a:lstStyle/>
        <a:p>
          <a:pPr>
            <a:lnSpc>
              <a:spcPct val="100000"/>
            </a:lnSpc>
          </a:pPr>
          <a:endParaRPr lang="en-US" sz="2000"/>
        </a:p>
      </dgm:t>
    </dgm:pt>
    <dgm:pt modelId="{A3634DFE-615B-4CAF-BC62-3ED1BF1CD15F}">
      <dgm:prSet phldrT="[Text]" custT="1"/>
      <dgm:spPr>
        <a:solidFill>
          <a:schemeClr val="bg2"/>
        </a:solidFill>
        <a:ln>
          <a:solidFill>
            <a:schemeClr val="tx1"/>
          </a:solidFill>
        </a:ln>
      </dgm:spPr>
      <dgm:t>
        <a:bodyPr lIns="91440" tIns="91440" rIns="91440" bIns="91440"/>
        <a:lstStyle/>
        <a:p>
          <a:pPr>
            <a:lnSpc>
              <a:spcPct val="100000"/>
            </a:lnSpc>
          </a:pPr>
          <a:r>
            <a:rPr lang="en-US" sz="1200" dirty="0"/>
            <a:t>Carry out project work</a:t>
          </a:r>
        </a:p>
      </dgm:t>
    </dgm:pt>
    <dgm:pt modelId="{43A3CC79-1BC4-4766-AA41-CCDFF43B0AE6}" type="parTrans" cxnId="{29459733-EEE7-4FF4-8EF6-68704EEB5FC9}">
      <dgm:prSet/>
      <dgm:spPr/>
      <dgm:t>
        <a:bodyPr/>
        <a:lstStyle/>
        <a:p>
          <a:pPr>
            <a:lnSpc>
              <a:spcPct val="100000"/>
            </a:lnSpc>
          </a:pPr>
          <a:endParaRPr lang="en-US" sz="2000"/>
        </a:p>
      </dgm:t>
    </dgm:pt>
    <dgm:pt modelId="{5F36D3EA-0FFC-4A47-A681-C067280FA111}" type="sibTrans" cxnId="{29459733-EEE7-4FF4-8EF6-68704EEB5FC9}">
      <dgm:prSet/>
      <dgm:spPr>
        <a:ln w="15875">
          <a:solidFill>
            <a:schemeClr val="accent1"/>
          </a:solidFill>
        </a:ln>
      </dgm:spPr>
      <dgm:t>
        <a:bodyPr/>
        <a:lstStyle/>
        <a:p>
          <a:pPr>
            <a:lnSpc>
              <a:spcPct val="100000"/>
            </a:lnSpc>
          </a:pPr>
          <a:endParaRPr lang="en-US" sz="2000"/>
        </a:p>
      </dgm:t>
    </dgm:pt>
    <dgm:pt modelId="{8E4B4120-7487-419F-A1DB-E276F7DFD08B}">
      <dgm:prSet phldrT="[Text]" custT="1"/>
      <dgm:spPr>
        <a:solidFill>
          <a:schemeClr val="bg2"/>
        </a:solidFill>
        <a:ln>
          <a:solidFill>
            <a:schemeClr val="tx1"/>
          </a:solidFill>
        </a:ln>
      </dgm:spPr>
      <dgm:t>
        <a:bodyPr lIns="91440" tIns="91440" rIns="91440" bIns="91440"/>
        <a:lstStyle/>
        <a:p>
          <a:pPr>
            <a:lnSpc>
              <a:spcPct val="100000"/>
            </a:lnSpc>
          </a:pPr>
          <a:r>
            <a:rPr lang="en-US" sz="1200" dirty="0"/>
            <a:t>Assess and reflect on project results</a:t>
          </a:r>
        </a:p>
      </dgm:t>
    </dgm:pt>
    <dgm:pt modelId="{4E2AC846-E27B-4D7E-8781-F0EA7B5C8B1E}" type="parTrans" cxnId="{B24C3D3B-16C2-4AF2-AB4F-8FC58F5726ED}">
      <dgm:prSet/>
      <dgm:spPr/>
      <dgm:t>
        <a:bodyPr/>
        <a:lstStyle/>
        <a:p>
          <a:pPr>
            <a:lnSpc>
              <a:spcPct val="100000"/>
            </a:lnSpc>
          </a:pPr>
          <a:endParaRPr lang="en-US" sz="2000"/>
        </a:p>
      </dgm:t>
    </dgm:pt>
    <dgm:pt modelId="{A3C9D839-DA44-4843-A825-03F120D432A8}" type="sibTrans" cxnId="{B24C3D3B-16C2-4AF2-AB4F-8FC58F5726ED}">
      <dgm:prSet/>
      <dgm:spPr>
        <a:ln w="15875">
          <a:solidFill>
            <a:schemeClr val="accent1"/>
          </a:solidFill>
        </a:ln>
      </dgm:spPr>
      <dgm:t>
        <a:bodyPr/>
        <a:lstStyle/>
        <a:p>
          <a:pPr>
            <a:lnSpc>
              <a:spcPct val="100000"/>
            </a:lnSpc>
          </a:pPr>
          <a:endParaRPr lang="en-US" sz="2000"/>
        </a:p>
      </dgm:t>
    </dgm:pt>
    <dgm:pt modelId="{C8F313F9-FED0-48A0-8920-7512508B2455}">
      <dgm:prSet phldrT="[Text]" custT="1"/>
      <dgm:spPr>
        <a:solidFill>
          <a:schemeClr val="bg2"/>
        </a:solidFill>
        <a:ln>
          <a:solidFill>
            <a:schemeClr val="tx1"/>
          </a:solidFill>
        </a:ln>
      </dgm:spPr>
      <dgm:t>
        <a:bodyPr lIns="91440" tIns="91440" rIns="91440" bIns="91440"/>
        <a:lstStyle/>
        <a:p>
          <a:pPr>
            <a:lnSpc>
              <a:spcPct val="100000"/>
            </a:lnSpc>
          </a:pPr>
          <a:r>
            <a:rPr lang="en-US" sz="1200" dirty="0"/>
            <a:t>Assemble a diverse team</a:t>
          </a:r>
        </a:p>
      </dgm:t>
    </dgm:pt>
    <dgm:pt modelId="{14BF5EB0-AC5A-4AEC-8A1B-3CC58EC74854}" type="parTrans" cxnId="{3B1C2E97-E7C2-4458-BA32-D7E056E3CC2F}">
      <dgm:prSet/>
      <dgm:spPr/>
      <dgm:t>
        <a:bodyPr/>
        <a:lstStyle/>
        <a:p>
          <a:pPr>
            <a:lnSpc>
              <a:spcPct val="100000"/>
            </a:lnSpc>
          </a:pPr>
          <a:endParaRPr lang="en-US" sz="2000"/>
        </a:p>
      </dgm:t>
    </dgm:pt>
    <dgm:pt modelId="{154C58C3-73BE-4EB5-8C69-C8AB743F3242}" type="sibTrans" cxnId="{3B1C2E97-E7C2-4458-BA32-D7E056E3CC2F}">
      <dgm:prSet/>
      <dgm:spPr>
        <a:ln w="15875">
          <a:solidFill>
            <a:schemeClr val="accent1"/>
          </a:solidFill>
        </a:ln>
      </dgm:spPr>
      <dgm:t>
        <a:bodyPr/>
        <a:lstStyle/>
        <a:p>
          <a:pPr>
            <a:lnSpc>
              <a:spcPct val="100000"/>
            </a:lnSpc>
          </a:pPr>
          <a:endParaRPr lang="en-US" sz="2000"/>
        </a:p>
      </dgm:t>
    </dgm:pt>
    <dgm:pt modelId="{D793AB8D-C7C6-4226-A7B2-40BF3A93366F}">
      <dgm:prSet phldrT="[Text]" custT="1"/>
      <dgm:spPr>
        <a:solidFill>
          <a:schemeClr val="bg2"/>
        </a:solidFill>
        <a:ln>
          <a:solidFill>
            <a:schemeClr val="tx1"/>
          </a:solidFill>
        </a:ln>
      </dgm:spPr>
      <dgm:t>
        <a:bodyPr lIns="91440" tIns="91440" rIns="91440" bIns="91440"/>
        <a:lstStyle/>
        <a:p>
          <a:pPr>
            <a:lnSpc>
              <a:spcPct val="100000"/>
            </a:lnSpc>
          </a:pPr>
          <a:r>
            <a:rPr lang="en-US" sz="1200" dirty="0"/>
            <a:t>Develop a shared vision</a:t>
          </a:r>
        </a:p>
      </dgm:t>
    </dgm:pt>
    <dgm:pt modelId="{A91BFF8F-1449-4218-B192-F687CE206829}" type="parTrans" cxnId="{4B1AD336-F53F-4C25-9E82-0010C86EB7C0}">
      <dgm:prSet/>
      <dgm:spPr/>
      <dgm:t>
        <a:bodyPr/>
        <a:lstStyle/>
        <a:p>
          <a:pPr>
            <a:lnSpc>
              <a:spcPct val="100000"/>
            </a:lnSpc>
          </a:pPr>
          <a:endParaRPr lang="en-US" sz="2000"/>
        </a:p>
      </dgm:t>
    </dgm:pt>
    <dgm:pt modelId="{DF5F9C63-879D-498E-A059-FA468F23A6D8}" type="sibTrans" cxnId="{4B1AD336-F53F-4C25-9E82-0010C86EB7C0}">
      <dgm:prSet/>
      <dgm:spPr>
        <a:ln w="15875">
          <a:solidFill>
            <a:schemeClr val="accent1"/>
          </a:solidFill>
        </a:ln>
      </dgm:spPr>
      <dgm:t>
        <a:bodyPr/>
        <a:lstStyle/>
        <a:p>
          <a:pPr>
            <a:lnSpc>
              <a:spcPct val="100000"/>
            </a:lnSpc>
          </a:pPr>
          <a:endParaRPr lang="en-US" sz="2000"/>
        </a:p>
      </dgm:t>
    </dgm:pt>
    <dgm:pt modelId="{DDE7D2AA-0393-4028-8071-E3EE76F2F256}" type="pres">
      <dgm:prSet presAssocID="{0DCB4F6A-9EF2-4C76-8BA9-CB3B11F27EE9}" presName="cycle" presStyleCnt="0">
        <dgm:presLayoutVars>
          <dgm:dir/>
          <dgm:resizeHandles val="exact"/>
        </dgm:presLayoutVars>
      </dgm:prSet>
      <dgm:spPr/>
    </dgm:pt>
    <dgm:pt modelId="{29218E1C-96A1-4CB1-B6AF-07E137088895}" type="pres">
      <dgm:prSet presAssocID="{D44F3102-4319-42C1-99DD-A99389FFF8D3}" presName="node" presStyleLbl="node1" presStyleIdx="0" presStyleCnt="7" custScaleX="117328">
        <dgm:presLayoutVars>
          <dgm:bulletEnabled val="1"/>
        </dgm:presLayoutVars>
      </dgm:prSet>
      <dgm:spPr/>
    </dgm:pt>
    <dgm:pt modelId="{3DFE0AAE-14A7-46AC-B075-9B16D7781DA2}" type="pres">
      <dgm:prSet presAssocID="{D44F3102-4319-42C1-99DD-A99389FFF8D3}" presName="spNode" presStyleCnt="0"/>
      <dgm:spPr/>
    </dgm:pt>
    <dgm:pt modelId="{BCF012D3-F537-4F3E-8198-811890166AF3}" type="pres">
      <dgm:prSet presAssocID="{2E66504B-FD49-43B5-B2FF-06DD57B5E94C}" presName="sibTrans" presStyleLbl="sibTrans1D1" presStyleIdx="0" presStyleCnt="7"/>
      <dgm:spPr/>
    </dgm:pt>
    <dgm:pt modelId="{DF5977BD-BE08-4284-BB17-515E45F4ABF5}" type="pres">
      <dgm:prSet presAssocID="{C8F313F9-FED0-48A0-8920-7512508B2455}" presName="node" presStyleLbl="node1" presStyleIdx="1" presStyleCnt="7" custScaleX="117780">
        <dgm:presLayoutVars>
          <dgm:bulletEnabled val="1"/>
        </dgm:presLayoutVars>
      </dgm:prSet>
      <dgm:spPr/>
    </dgm:pt>
    <dgm:pt modelId="{9530FFFC-643B-4807-95B5-B505FCD2D042}" type="pres">
      <dgm:prSet presAssocID="{C8F313F9-FED0-48A0-8920-7512508B2455}" presName="spNode" presStyleCnt="0"/>
      <dgm:spPr/>
    </dgm:pt>
    <dgm:pt modelId="{D290412D-3C70-48EB-A637-15ED436A9FDA}" type="pres">
      <dgm:prSet presAssocID="{154C58C3-73BE-4EB5-8C69-C8AB743F3242}" presName="sibTrans" presStyleLbl="sibTrans1D1" presStyleIdx="1" presStyleCnt="7"/>
      <dgm:spPr/>
    </dgm:pt>
    <dgm:pt modelId="{152A12DD-B63F-49FA-B776-4041A617C041}" type="pres">
      <dgm:prSet presAssocID="{D793AB8D-C7C6-4226-A7B2-40BF3A93366F}" presName="node" presStyleLbl="node1" presStyleIdx="2" presStyleCnt="7" custScaleX="122567">
        <dgm:presLayoutVars>
          <dgm:bulletEnabled val="1"/>
        </dgm:presLayoutVars>
      </dgm:prSet>
      <dgm:spPr/>
    </dgm:pt>
    <dgm:pt modelId="{6AF87D24-0EDC-4AE3-BF88-EC06CB57241E}" type="pres">
      <dgm:prSet presAssocID="{D793AB8D-C7C6-4226-A7B2-40BF3A93366F}" presName="spNode" presStyleCnt="0"/>
      <dgm:spPr/>
    </dgm:pt>
    <dgm:pt modelId="{3E05D317-2252-4BBB-B0F0-2469A6BC1BDF}" type="pres">
      <dgm:prSet presAssocID="{DF5F9C63-879D-498E-A059-FA468F23A6D8}" presName="sibTrans" presStyleLbl="sibTrans1D1" presStyleIdx="2" presStyleCnt="7"/>
      <dgm:spPr/>
    </dgm:pt>
    <dgm:pt modelId="{88E6C294-A63B-4C62-AF84-F3409DA7269C}" type="pres">
      <dgm:prSet presAssocID="{F371D7E4-EBBA-45A1-9C28-2585AD200B2F}" presName="node" presStyleLbl="node1" presStyleIdx="3" presStyleCnt="7" custScaleX="135784">
        <dgm:presLayoutVars>
          <dgm:bulletEnabled val="1"/>
        </dgm:presLayoutVars>
      </dgm:prSet>
      <dgm:spPr/>
    </dgm:pt>
    <dgm:pt modelId="{CDD90AAB-BED7-4C9B-8C63-322B5B9A41CA}" type="pres">
      <dgm:prSet presAssocID="{F371D7E4-EBBA-45A1-9C28-2585AD200B2F}" presName="spNode" presStyleCnt="0"/>
      <dgm:spPr/>
    </dgm:pt>
    <dgm:pt modelId="{384F4822-60E2-4458-9D00-732EBD3A571D}" type="pres">
      <dgm:prSet presAssocID="{DEBB1100-3868-4B25-9A13-F209A4240F24}" presName="sibTrans" presStyleLbl="sibTrans1D1" presStyleIdx="3" presStyleCnt="7"/>
      <dgm:spPr/>
    </dgm:pt>
    <dgm:pt modelId="{688C0355-DB8D-4D23-AC41-94CF67CF0995}" type="pres">
      <dgm:prSet presAssocID="{CCB958DC-AA0D-42A0-9E2E-539EE1DAFD9E}" presName="node" presStyleLbl="node1" presStyleIdx="4" presStyleCnt="7" custScaleX="143936" custRadScaleRad="103224" custRadScaleInc="62824">
        <dgm:presLayoutVars>
          <dgm:bulletEnabled val="1"/>
        </dgm:presLayoutVars>
      </dgm:prSet>
      <dgm:spPr/>
    </dgm:pt>
    <dgm:pt modelId="{8E0C7438-4723-44DF-AF65-917A233A60F6}" type="pres">
      <dgm:prSet presAssocID="{CCB958DC-AA0D-42A0-9E2E-539EE1DAFD9E}" presName="spNode" presStyleCnt="0"/>
      <dgm:spPr/>
    </dgm:pt>
    <dgm:pt modelId="{6A9774CD-F0F1-4821-8946-BD000B76FC2B}" type="pres">
      <dgm:prSet presAssocID="{A9BB6268-42D4-4791-86B8-5F2AD8057138}" presName="sibTrans" presStyleLbl="sibTrans1D1" presStyleIdx="4" presStyleCnt="7"/>
      <dgm:spPr/>
    </dgm:pt>
    <dgm:pt modelId="{B8186A36-FF2C-4C36-912F-5CD09E454EF3}" type="pres">
      <dgm:prSet presAssocID="{A3634DFE-615B-4CAF-BC62-3ED1BF1CD15F}" presName="node" presStyleLbl="node1" presStyleIdx="5" presStyleCnt="7" custScaleX="115681" custRadScaleRad="98921" custRadScaleInc="18132">
        <dgm:presLayoutVars>
          <dgm:bulletEnabled val="1"/>
        </dgm:presLayoutVars>
      </dgm:prSet>
      <dgm:spPr/>
    </dgm:pt>
    <dgm:pt modelId="{6328D00F-93D1-43BB-A1F6-C1911314516B}" type="pres">
      <dgm:prSet presAssocID="{A3634DFE-615B-4CAF-BC62-3ED1BF1CD15F}" presName="spNode" presStyleCnt="0"/>
      <dgm:spPr/>
    </dgm:pt>
    <dgm:pt modelId="{4F98A44F-1286-45BE-AFEE-9DEBAF75876B}" type="pres">
      <dgm:prSet presAssocID="{5F36D3EA-0FFC-4A47-A681-C067280FA111}" presName="sibTrans" presStyleLbl="sibTrans1D1" presStyleIdx="5" presStyleCnt="7"/>
      <dgm:spPr/>
    </dgm:pt>
    <dgm:pt modelId="{645786BB-2122-4380-ADC7-D946D910E0B3}" type="pres">
      <dgm:prSet presAssocID="{8E4B4120-7487-419F-A1DB-E276F7DFD08B}" presName="node" presStyleLbl="node1" presStyleIdx="6" presStyleCnt="7" custScaleX="126297">
        <dgm:presLayoutVars>
          <dgm:bulletEnabled val="1"/>
        </dgm:presLayoutVars>
      </dgm:prSet>
      <dgm:spPr/>
    </dgm:pt>
    <dgm:pt modelId="{28047DA1-A480-4544-B54A-9B1E8C729C16}" type="pres">
      <dgm:prSet presAssocID="{8E4B4120-7487-419F-A1DB-E276F7DFD08B}" presName="spNode" presStyleCnt="0"/>
      <dgm:spPr/>
    </dgm:pt>
    <dgm:pt modelId="{2FC25DA7-D953-4945-8EA5-49FCBF94366E}" type="pres">
      <dgm:prSet presAssocID="{A3C9D839-DA44-4843-A825-03F120D432A8}" presName="sibTrans" presStyleLbl="sibTrans1D1" presStyleIdx="6" presStyleCnt="7"/>
      <dgm:spPr/>
    </dgm:pt>
  </dgm:ptLst>
  <dgm:cxnLst>
    <dgm:cxn modelId="{73F81709-20BE-4F8E-BA38-CD617A0AAC9E}" type="presOf" srcId="{8E4B4120-7487-419F-A1DB-E276F7DFD08B}" destId="{645786BB-2122-4380-ADC7-D946D910E0B3}" srcOrd="0" destOrd="0" presId="urn:microsoft.com/office/officeart/2005/8/layout/cycle5"/>
    <dgm:cxn modelId="{059CD216-BF8D-4ADC-9ADB-8B8F62C02710}" type="presOf" srcId="{154C58C3-73BE-4EB5-8C69-C8AB743F3242}" destId="{D290412D-3C70-48EB-A637-15ED436A9FDA}" srcOrd="0" destOrd="0" presId="urn:microsoft.com/office/officeart/2005/8/layout/cycle5"/>
    <dgm:cxn modelId="{C6A48625-34E4-43B8-B6A2-8BDAB756A172}" type="presOf" srcId="{CCB958DC-AA0D-42A0-9E2E-539EE1DAFD9E}" destId="{688C0355-DB8D-4D23-AC41-94CF67CF0995}" srcOrd="0" destOrd="0" presId="urn:microsoft.com/office/officeart/2005/8/layout/cycle5"/>
    <dgm:cxn modelId="{F7AC1B27-CBFC-4CD9-9CD2-977F5337E7B2}" type="presOf" srcId="{A3C9D839-DA44-4843-A825-03F120D432A8}" destId="{2FC25DA7-D953-4945-8EA5-49FCBF94366E}" srcOrd="0" destOrd="0" presId="urn:microsoft.com/office/officeart/2005/8/layout/cycle5"/>
    <dgm:cxn modelId="{29459733-EEE7-4FF4-8EF6-68704EEB5FC9}" srcId="{0DCB4F6A-9EF2-4C76-8BA9-CB3B11F27EE9}" destId="{A3634DFE-615B-4CAF-BC62-3ED1BF1CD15F}" srcOrd="5" destOrd="0" parTransId="{43A3CC79-1BC4-4766-AA41-CCDFF43B0AE6}" sibTransId="{5F36D3EA-0FFC-4A47-A681-C067280FA111}"/>
    <dgm:cxn modelId="{9C762335-D776-470B-9716-A9D76CC2799F}" type="presOf" srcId="{D44F3102-4319-42C1-99DD-A99389FFF8D3}" destId="{29218E1C-96A1-4CB1-B6AF-07E137088895}" srcOrd="0" destOrd="0" presId="urn:microsoft.com/office/officeart/2005/8/layout/cycle5"/>
    <dgm:cxn modelId="{4B1AD336-F53F-4C25-9E82-0010C86EB7C0}" srcId="{0DCB4F6A-9EF2-4C76-8BA9-CB3B11F27EE9}" destId="{D793AB8D-C7C6-4226-A7B2-40BF3A93366F}" srcOrd="2" destOrd="0" parTransId="{A91BFF8F-1449-4218-B192-F687CE206829}" sibTransId="{DF5F9C63-879D-498E-A059-FA468F23A6D8}"/>
    <dgm:cxn modelId="{B24C3D3B-16C2-4AF2-AB4F-8FC58F5726ED}" srcId="{0DCB4F6A-9EF2-4C76-8BA9-CB3B11F27EE9}" destId="{8E4B4120-7487-419F-A1DB-E276F7DFD08B}" srcOrd="6" destOrd="0" parTransId="{4E2AC846-E27B-4D7E-8781-F0EA7B5C8B1E}" sibTransId="{A3C9D839-DA44-4843-A825-03F120D432A8}"/>
    <dgm:cxn modelId="{81B7673F-A2D2-4559-9B93-78D68B9E68BD}" type="presOf" srcId="{0DCB4F6A-9EF2-4C76-8BA9-CB3B11F27EE9}" destId="{DDE7D2AA-0393-4028-8071-E3EE76F2F256}" srcOrd="0" destOrd="0" presId="urn:microsoft.com/office/officeart/2005/8/layout/cycle5"/>
    <dgm:cxn modelId="{A48DC34A-255A-4A85-AF52-F8E08ACD071D}" type="presOf" srcId="{D793AB8D-C7C6-4226-A7B2-40BF3A93366F}" destId="{152A12DD-B63F-49FA-B776-4041A617C041}" srcOrd="0" destOrd="0" presId="urn:microsoft.com/office/officeart/2005/8/layout/cycle5"/>
    <dgm:cxn modelId="{80C37C4C-B295-41CA-A8CC-29BC71A89AE8}" type="presOf" srcId="{5F36D3EA-0FFC-4A47-A681-C067280FA111}" destId="{4F98A44F-1286-45BE-AFEE-9DEBAF75876B}" srcOrd="0" destOrd="0" presId="urn:microsoft.com/office/officeart/2005/8/layout/cycle5"/>
    <dgm:cxn modelId="{F4D9E167-6081-46B2-B21C-797AA1FB1924}" type="presOf" srcId="{F371D7E4-EBBA-45A1-9C28-2585AD200B2F}" destId="{88E6C294-A63B-4C62-AF84-F3409DA7269C}" srcOrd="0" destOrd="0" presId="urn:microsoft.com/office/officeart/2005/8/layout/cycle5"/>
    <dgm:cxn modelId="{9397156D-89DF-41AC-AE99-CDEE62F489D8}" type="presOf" srcId="{DEBB1100-3868-4B25-9A13-F209A4240F24}" destId="{384F4822-60E2-4458-9D00-732EBD3A571D}" srcOrd="0" destOrd="0" presId="urn:microsoft.com/office/officeart/2005/8/layout/cycle5"/>
    <dgm:cxn modelId="{A1ACF66D-0BA3-4AAD-9A79-3CBBB04F5CAE}" type="presOf" srcId="{DF5F9C63-879D-498E-A059-FA468F23A6D8}" destId="{3E05D317-2252-4BBB-B0F0-2469A6BC1BDF}" srcOrd="0" destOrd="0" presId="urn:microsoft.com/office/officeart/2005/8/layout/cycle5"/>
    <dgm:cxn modelId="{8214F479-323B-493C-8062-A54BF9F0E419}" type="presOf" srcId="{2E66504B-FD49-43B5-B2FF-06DD57B5E94C}" destId="{BCF012D3-F537-4F3E-8198-811890166AF3}" srcOrd="0" destOrd="0" presId="urn:microsoft.com/office/officeart/2005/8/layout/cycle5"/>
    <dgm:cxn modelId="{4DFDA591-6A64-4940-8C18-C7C9F9A27DBC}" type="presOf" srcId="{C8F313F9-FED0-48A0-8920-7512508B2455}" destId="{DF5977BD-BE08-4284-BB17-515E45F4ABF5}" srcOrd="0" destOrd="0" presId="urn:microsoft.com/office/officeart/2005/8/layout/cycle5"/>
    <dgm:cxn modelId="{3B1C2E97-E7C2-4458-BA32-D7E056E3CC2F}" srcId="{0DCB4F6A-9EF2-4C76-8BA9-CB3B11F27EE9}" destId="{C8F313F9-FED0-48A0-8920-7512508B2455}" srcOrd="1" destOrd="0" parTransId="{14BF5EB0-AC5A-4AEC-8A1B-3CC58EC74854}" sibTransId="{154C58C3-73BE-4EB5-8C69-C8AB743F3242}"/>
    <dgm:cxn modelId="{D0AA3097-7C20-4C76-8E0E-4E6A2651EB4F}" type="presOf" srcId="{A9BB6268-42D4-4791-86B8-5F2AD8057138}" destId="{6A9774CD-F0F1-4821-8946-BD000B76FC2B}" srcOrd="0" destOrd="0" presId="urn:microsoft.com/office/officeart/2005/8/layout/cycle5"/>
    <dgm:cxn modelId="{CA8C10A1-1C60-4FA4-8B9A-AB65548F48F5}" type="presOf" srcId="{A3634DFE-615B-4CAF-BC62-3ED1BF1CD15F}" destId="{B8186A36-FF2C-4C36-912F-5CD09E454EF3}" srcOrd="0" destOrd="0" presId="urn:microsoft.com/office/officeart/2005/8/layout/cycle5"/>
    <dgm:cxn modelId="{103466A4-792E-4A06-A4E6-44CFE9FB28F8}" srcId="{0DCB4F6A-9EF2-4C76-8BA9-CB3B11F27EE9}" destId="{F371D7E4-EBBA-45A1-9C28-2585AD200B2F}" srcOrd="3" destOrd="0" parTransId="{36FEE603-068E-4C00-B3FA-654E8D4A6469}" sibTransId="{DEBB1100-3868-4B25-9A13-F209A4240F24}"/>
    <dgm:cxn modelId="{B3FC00D0-8B27-42FB-8800-4AC9C4B2E56A}" srcId="{0DCB4F6A-9EF2-4C76-8BA9-CB3B11F27EE9}" destId="{CCB958DC-AA0D-42A0-9E2E-539EE1DAFD9E}" srcOrd="4" destOrd="0" parTransId="{4C7B207C-9220-45C1-B24D-33728C426807}" sibTransId="{A9BB6268-42D4-4791-86B8-5F2AD8057138}"/>
    <dgm:cxn modelId="{DBBB9DDB-3E55-4346-A3DC-B9784A69309F}" srcId="{0DCB4F6A-9EF2-4C76-8BA9-CB3B11F27EE9}" destId="{D44F3102-4319-42C1-99DD-A99389FFF8D3}" srcOrd="0" destOrd="0" parTransId="{3E4D3C80-77C5-4A62-86EF-DFC1D4F59DBE}" sibTransId="{2E66504B-FD49-43B5-B2FF-06DD57B5E94C}"/>
    <dgm:cxn modelId="{926DAD45-1598-459A-895A-B0A5B5313F4A}" type="presParOf" srcId="{DDE7D2AA-0393-4028-8071-E3EE76F2F256}" destId="{29218E1C-96A1-4CB1-B6AF-07E137088895}" srcOrd="0" destOrd="0" presId="urn:microsoft.com/office/officeart/2005/8/layout/cycle5"/>
    <dgm:cxn modelId="{7FDDC324-D397-455F-9615-7ABB1490B021}" type="presParOf" srcId="{DDE7D2AA-0393-4028-8071-E3EE76F2F256}" destId="{3DFE0AAE-14A7-46AC-B075-9B16D7781DA2}" srcOrd="1" destOrd="0" presId="urn:microsoft.com/office/officeart/2005/8/layout/cycle5"/>
    <dgm:cxn modelId="{436B7597-127F-4AFD-8E77-E4A03E5FFCFD}" type="presParOf" srcId="{DDE7D2AA-0393-4028-8071-E3EE76F2F256}" destId="{BCF012D3-F537-4F3E-8198-811890166AF3}" srcOrd="2" destOrd="0" presId="urn:microsoft.com/office/officeart/2005/8/layout/cycle5"/>
    <dgm:cxn modelId="{0F8ED707-17F8-4873-84BB-6AB310DA75AA}" type="presParOf" srcId="{DDE7D2AA-0393-4028-8071-E3EE76F2F256}" destId="{DF5977BD-BE08-4284-BB17-515E45F4ABF5}" srcOrd="3" destOrd="0" presId="urn:microsoft.com/office/officeart/2005/8/layout/cycle5"/>
    <dgm:cxn modelId="{FCFFED06-3B70-4563-BBF7-816135C6BADB}" type="presParOf" srcId="{DDE7D2AA-0393-4028-8071-E3EE76F2F256}" destId="{9530FFFC-643B-4807-95B5-B505FCD2D042}" srcOrd="4" destOrd="0" presId="urn:microsoft.com/office/officeart/2005/8/layout/cycle5"/>
    <dgm:cxn modelId="{C6BC347F-2E7B-4833-9305-42C439FDAD47}" type="presParOf" srcId="{DDE7D2AA-0393-4028-8071-E3EE76F2F256}" destId="{D290412D-3C70-48EB-A637-15ED436A9FDA}" srcOrd="5" destOrd="0" presId="urn:microsoft.com/office/officeart/2005/8/layout/cycle5"/>
    <dgm:cxn modelId="{4B0F2707-D213-45E8-93CC-4B42CA16A6C1}" type="presParOf" srcId="{DDE7D2AA-0393-4028-8071-E3EE76F2F256}" destId="{152A12DD-B63F-49FA-B776-4041A617C041}" srcOrd="6" destOrd="0" presId="urn:microsoft.com/office/officeart/2005/8/layout/cycle5"/>
    <dgm:cxn modelId="{6C52C947-6AE5-409B-8490-699F49D858B1}" type="presParOf" srcId="{DDE7D2AA-0393-4028-8071-E3EE76F2F256}" destId="{6AF87D24-0EDC-4AE3-BF88-EC06CB57241E}" srcOrd="7" destOrd="0" presId="urn:microsoft.com/office/officeart/2005/8/layout/cycle5"/>
    <dgm:cxn modelId="{B694BF19-378F-4822-A294-0D61C6034430}" type="presParOf" srcId="{DDE7D2AA-0393-4028-8071-E3EE76F2F256}" destId="{3E05D317-2252-4BBB-B0F0-2469A6BC1BDF}" srcOrd="8" destOrd="0" presId="urn:microsoft.com/office/officeart/2005/8/layout/cycle5"/>
    <dgm:cxn modelId="{6311D888-9DA9-4BA1-AE0D-E566A93D047B}" type="presParOf" srcId="{DDE7D2AA-0393-4028-8071-E3EE76F2F256}" destId="{88E6C294-A63B-4C62-AF84-F3409DA7269C}" srcOrd="9" destOrd="0" presId="urn:microsoft.com/office/officeart/2005/8/layout/cycle5"/>
    <dgm:cxn modelId="{4055B509-AD4A-44DA-950C-D9283E806232}" type="presParOf" srcId="{DDE7D2AA-0393-4028-8071-E3EE76F2F256}" destId="{CDD90AAB-BED7-4C9B-8C63-322B5B9A41CA}" srcOrd="10" destOrd="0" presId="urn:microsoft.com/office/officeart/2005/8/layout/cycle5"/>
    <dgm:cxn modelId="{C746FE88-9C5A-496F-9AE8-18764DA87FB8}" type="presParOf" srcId="{DDE7D2AA-0393-4028-8071-E3EE76F2F256}" destId="{384F4822-60E2-4458-9D00-732EBD3A571D}" srcOrd="11" destOrd="0" presId="urn:microsoft.com/office/officeart/2005/8/layout/cycle5"/>
    <dgm:cxn modelId="{8E1D774D-FAB9-4849-A90E-75D513144FCC}" type="presParOf" srcId="{DDE7D2AA-0393-4028-8071-E3EE76F2F256}" destId="{688C0355-DB8D-4D23-AC41-94CF67CF0995}" srcOrd="12" destOrd="0" presId="urn:microsoft.com/office/officeart/2005/8/layout/cycle5"/>
    <dgm:cxn modelId="{C8DF20C4-CFAF-4ED8-B1F8-D06DED7D8802}" type="presParOf" srcId="{DDE7D2AA-0393-4028-8071-E3EE76F2F256}" destId="{8E0C7438-4723-44DF-AF65-917A233A60F6}" srcOrd="13" destOrd="0" presId="urn:microsoft.com/office/officeart/2005/8/layout/cycle5"/>
    <dgm:cxn modelId="{1F5D3D58-5EF7-43F2-BD2B-012D5CC2BC15}" type="presParOf" srcId="{DDE7D2AA-0393-4028-8071-E3EE76F2F256}" destId="{6A9774CD-F0F1-4821-8946-BD000B76FC2B}" srcOrd="14" destOrd="0" presId="urn:microsoft.com/office/officeart/2005/8/layout/cycle5"/>
    <dgm:cxn modelId="{0851C487-854E-43EB-884C-D1BD510B2178}" type="presParOf" srcId="{DDE7D2AA-0393-4028-8071-E3EE76F2F256}" destId="{B8186A36-FF2C-4C36-912F-5CD09E454EF3}" srcOrd="15" destOrd="0" presId="urn:microsoft.com/office/officeart/2005/8/layout/cycle5"/>
    <dgm:cxn modelId="{57118C50-0171-4409-A2E5-874B243D0BE2}" type="presParOf" srcId="{DDE7D2AA-0393-4028-8071-E3EE76F2F256}" destId="{6328D00F-93D1-43BB-A1F6-C1911314516B}" srcOrd="16" destOrd="0" presId="urn:microsoft.com/office/officeart/2005/8/layout/cycle5"/>
    <dgm:cxn modelId="{3F5B1D3B-6C22-467D-8269-520AEA976A18}" type="presParOf" srcId="{DDE7D2AA-0393-4028-8071-E3EE76F2F256}" destId="{4F98A44F-1286-45BE-AFEE-9DEBAF75876B}" srcOrd="17" destOrd="0" presId="urn:microsoft.com/office/officeart/2005/8/layout/cycle5"/>
    <dgm:cxn modelId="{1E023320-41AD-4C6E-B2AE-A1472FD8243D}" type="presParOf" srcId="{DDE7D2AA-0393-4028-8071-E3EE76F2F256}" destId="{645786BB-2122-4380-ADC7-D946D910E0B3}" srcOrd="18" destOrd="0" presId="urn:microsoft.com/office/officeart/2005/8/layout/cycle5"/>
    <dgm:cxn modelId="{7FFCE121-D21A-47DC-9FF4-136B6EA3C1ED}" type="presParOf" srcId="{DDE7D2AA-0393-4028-8071-E3EE76F2F256}" destId="{28047DA1-A480-4544-B54A-9B1E8C729C16}" srcOrd="19" destOrd="0" presId="urn:microsoft.com/office/officeart/2005/8/layout/cycle5"/>
    <dgm:cxn modelId="{0AEC4B2E-DFB5-4D34-B20A-91971DA139F8}" type="presParOf" srcId="{DDE7D2AA-0393-4028-8071-E3EE76F2F256}" destId="{2FC25DA7-D953-4945-8EA5-49FCBF94366E}" srcOrd="20" destOrd="0" presId="urn:microsoft.com/office/officeart/2005/8/layout/cycle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8E1C-96A1-4CB1-B6AF-07E137088895}">
      <dsp:nvSpPr>
        <dsp:cNvPr id="0" name=""/>
        <dsp:cNvSpPr/>
      </dsp:nvSpPr>
      <dsp:spPr>
        <a:xfrm>
          <a:off x="5263071" y="2518"/>
          <a:ext cx="1384794"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Chart the DAT’s future</a:t>
          </a:r>
        </a:p>
      </dsp:txBody>
      <dsp:txXfrm>
        <a:off x="5300522" y="39969"/>
        <a:ext cx="1309892" cy="692277"/>
      </dsp:txXfrm>
    </dsp:sp>
    <dsp:sp modelId="{BCF012D3-F537-4F3E-8198-811890166AF3}">
      <dsp:nvSpPr>
        <dsp:cNvPr id="0" name=""/>
        <dsp:cNvSpPr/>
      </dsp:nvSpPr>
      <dsp:spPr>
        <a:xfrm>
          <a:off x="3765822" y="386108"/>
          <a:ext cx="4379292" cy="4379292"/>
        </a:xfrm>
        <a:custGeom>
          <a:avLst/>
          <a:gdLst/>
          <a:ahLst/>
          <a:cxnLst/>
          <a:rect l="0" t="0" r="0" b="0"/>
          <a:pathLst>
            <a:path>
              <a:moveTo>
                <a:pt x="3014519" y="161313"/>
              </a:moveTo>
              <a:arcTo wR="2189646" hR="2189646" stAng="17527822" swAng="670188"/>
            </a:path>
          </a:pathLst>
        </a:custGeom>
        <a:noFill/>
        <a:ln w="15875" cap="flat" cmpd="sng" algn="ctr">
          <a:solidFill>
            <a:schemeClr val="accent1"/>
          </a:solidFill>
          <a:prstDash val="dash"/>
          <a:miter lim="800000"/>
          <a:tailEnd type="arrow"/>
        </a:ln>
        <a:effectLst/>
      </dsp:spPr>
      <dsp:style>
        <a:lnRef idx="1">
          <a:scrgbClr r="0" g="0" b="0"/>
        </a:lnRef>
        <a:fillRef idx="0">
          <a:scrgbClr r="0" g="0" b="0"/>
        </a:fillRef>
        <a:effectRef idx="0">
          <a:scrgbClr r="0" g="0" b="0"/>
        </a:effectRef>
        <a:fontRef idx="minor"/>
      </dsp:style>
    </dsp:sp>
    <dsp:sp modelId="{DF5977BD-BE08-4284-BB17-515E45F4ABF5}">
      <dsp:nvSpPr>
        <dsp:cNvPr id="0" name=""/>
        <dsp:cNvSpPr/>
      </dsp:nvSpPr>
      <dsp:spPr>
        <a:xfrm>
          <a:off x="6972338" y="826942"/>
          <a:ext cx="1390129" cy="767179"/>
        </a:xfrm>
        <a:prstGeom prst="roundRect">
          <a:avLst/>
        </a:prstGeom>
        <a:solidFill>
          <a:schemeClr val="bg2"/>
        </a:solid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Assemble a diverse team</a:t>
          </a:r>
        </a:p>
      </dsp:txBody>
      <dsp:txXfrm>
        <a:off x="7009789" y="864393"/>
        <a:ext cx="1315227" cy="692277"/>
      </dsp:txXfrm>
    </dsp:sp>
    <dsp:sp modelId="{D290412D-3C70-48EB-A637-15ED436A9FDA}">
      <dsp:nvSpPr>
        <dsp:cNvPr id="0" name=""/>
        <dsp:cNvSpPr/>
      </dsp:nvSpPr>
      <dsp:spPr>
        <a:xfrm>
          <a:off x="3765822" y="386108"/>
          <a:ext cx="4379292" cy="4379292"/>
        </a:xfrm>
        <a:custGeom>
          <a:avLst/>
          <a:gdLst/>
          <a:ahLst/>
          <a:cxnLst/>
          <a:rect l="0" t="0" r="0" b="0"/>
          <a:pathLst>
            <a:path>
              <a:moveTo>
                <a:pt x="4236184" y="1411038"/>
              </a:moveTo>
              <a:arcTo wR="2189646" hR="2189646" stAng="20350238" swAng="1064215"/>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152A12DD-B63F-49FA-B776-4041A617C041}">
      <dsp:nvSpPr>
        <dsp:cNvPr id="0" name=""/>
        <dsp:cNvSpPr/>
      </dsp:nvSpPr>
      <dsp:spPr>
        <a:xfrm>
          <a:off x="7366901" y="2679406"/>
          <a:ext cx="1446629"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Develop a shared vision</a:t>
          </a:r>
        </a:p>
      </dsp:txBody>
      <dsp:txXfrm>
        <a:off x="7404352" y="2716857"/>
        <a:ext cx="1371727" cy="692277"/>
      </dsp:txXfrm>
    </dsp:sp>
    <dsp:sp modelId="{3E05D317-2252-4BBB-B0F0-2469A6BC1BDF}">
      <dsp:nvSpPr>
        <dsp:cNvPr id="0" name=""/>
        <dsp:cNvSpPr/>
      </dsp:nvSpPr>
      <dsp:spPr>
        <a:xfrm>
          <a:off x="3765822" y="386108"/>
          <a:ext cx="4379292" cy="4379292"/>
        </a:xfrm>
        <a:custGeom>
          <a:avLst/>
          <a:gdLst/>
          <a:ahLst/>
          <a:cxnLst/>
          <a:rect l="0" t="0" r="0" b="0"/>
          <a:pathLst>
            <a:path>
              <a:moveTo>
                <a:pt x="4122568" y="3218412"/>
              </a:moveTo>
              <a:arcTo wR="2189646" hR="2189646" stAng="1681405" swAng="835328"/>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88E6C294-A63B-4C62-AF84-F3409DA7269C}">
      <dsp:nvSpPr>
        <dsp:cNvPr id="0" name=""/>
        <dsp:cNvSpPr/>
      </dsp:nvSpPr>
      <dsp:spPr>
        <a:xfrm>
          <a:off x="6104207" y="4164967"/>
          <a:ext cx="1602626"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Come to consensus on goals to pursue</a:t>
          </a:r>
        </a:p>
      </dsp:txBody>
      <dsp:txXfrm>
        <a:off x="6141658" y="4202418"/>
        <a:ext cx="1527724" cy="692277"/>
      </dsp:txXfrm>
    </dsp:sp>
    <dsp:sp modelId="{384F4822-60E2-4458-9D00-732EBD3A571D}">
      <dsp:nvSpPr>
        <dsp:cNvPr id="0" name=""/>
        <dsp:cNvSpPr/>
      </dsp:nvSpPr>
      <dsp:spPr>
        <a:xfrm>
          <a:off x="3529762" y="415127"/>
          <a:ext cx="4379292" cy="4379292"/>
        </a:xfrm>
        <a:custGeom>
          <a:avLst/>
          <a:gdLst/>
          <a:ahLst/>
          <a:cxnLst/>
          <a:rect l="0" t="0" r="0" b="0"/>
          <a:pathLst>
            <a:path>
              <a:moveTo>
                <a:pt x="2443168" y="4364566"/>
              </a:moveTo>
              <a:arcTo wR="2189646" hR="2189646" stAng="5001074" swAng="629114"/>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688C0355-DB8D-4D23-AC41-94CF67CF0995}">
      <dsp:nvSpPr>
        <dsp:cNvPr id="0" name=""/>
        <dsp:cNvSpPr/>
      </dsp:nvSpPr>
      <dsp:spPr>
        <a:xfrm>
          <a:off x="3762108" y="4009447"/>
          <a:ext cx="1698842"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Define a project and the work it requires</a:t>
          </a:r>
        </a:p>
      </dsp:txBody>
      <dsp:txXfrm>
        <a:off x="3799559" y="4046898"/>
        <a:ext cx="1623940" cy="692277"/>
      </dsp:txXfrm>
    </dsp:sp>
    <dsp:sp modelId="{6A9774CD-F0F1-4821-8946-BD000B76FC2B}">
      <dsp:nvSpPr>
        <dsp:cNvPr id="0" name=""/>
        <dsp:cNvSpPr/>
      </dsp:nvSpPr>
      <dsp:spPr>
        <a:xfrm>
          <a:off x="3868508" y="648502"/>
          <a:ext cx="4379292" cy="4379292"/>
        </a:xfrm>
        <a:custGeom>
          <a:avLst/>
          <a:gdLst/>
          <a:ahLst/>
          <a:cxnLst/>
          <a:rect l="0" t="0" r="0" b="0"/>
          <a:pathLst>
            <a:path>
              <a:moveTo>
                <a:pt x="264711" y="3233282"/>
              </a:moveTo>
              <a:arcTo wR="2189646" hR="2189646" stAng="9092094" swAng="702886"/>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B8186A36-FF2C-4C36-912F-5CD09E454EF3}">
      <dsp:nvSpPr>
        <dsp:cNvPr id="0" name=""/>
        <dsp:cNvSpPr/>
      </dsp:nvSpPr>
      <dsp:spPr>
        <a:xfrm>
          <a:off x="3138049" y="2558934"/>
          <a:ext cx="1365355"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Carry out project work</a:t>
          </a:r>
        </a:p>
      </dsp:txBody>
      <dsp:txXfrm>
        <a:off x="3175500" y="2596385"/>
        <a:ext cx="1290453" cy="692277"/>
      </dsp:txXfrm>
    </dsp:sp>
    <dsp:sp modelId="{4F98A44F-1286-45BE-AFEE-9DEBAF75876B}">
      <dsp:nvSpPr>
        <dsp:cNvPr id="0" name=""/>
        <dsp:cNvSpPr/>
      </dsp:nvSpPr>
      <dsp:spPr>
        <a:xfrm>
          <a:off x="3789288" y="337853"/>
          <a:ext cx="4379292" cy="4379292"/>
        </a:xfrm>
        <a:custGeom>
          <a:avLst/>
          <a:gdLst/>
          <a:ahLst/>
          <a:cxnLst/>
          <a:rect l="0" t="0" r="0" b="0"/>
          <a:pathLst>
            <a:path>
              <a:moveTo>
                <a:pt x="6288" y="2023817"/>
              </a:moveTo>
              <a:arcTo wR="2189646" hR="2189646" stAng="11060601" swAng="943301"/>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645786BB-2122-4380-ADC7-D946D910E0B3}">
      <dsp:nvSpPr>
        <dsp:cNvPr id="0" name=""/>
        <dsp:cNvSpPr/>
      </dsp:nvSpPr>
      <dsp:spPr>
        <a:xfrm>
          <a:off x="3498207" y="826942"/>
          <a:ext cx="1490653"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Assess and reflect on project results</a:t>
          </a:r>
        </a:p>
      </dsp:txBody>
      <dsp:txXfrm>
        <a:off x="3535658" y="864393"/>
        <a:ext cx="1415751" cy="692277"/>
      </dsp:txXfrm>
    </dsp:sp>
    <dsp:sp modelId="{2FC25DA7-D953-4945-8EA5-49FCBF94366E}">
      <dsp:nvSpPr>
        <dsp:cNvPr id="0" name=""/>
        <dsp:cNvSpPr/>
      </dsp:nvSpPr>
      <dsp:spPr>
        <a:xfrm>
          <a:off x="3765822" y="386108"/>
          <a:ext cx="4379292" cy="4379292"/>
        </a:xfrm>
        <a:custGeom>
          <a:avLst/>
          <a:gdLst/>
          <a:ahLst/>
          <a:cxnLst/>
          <a:rect l="0" t="0" r="0" b="0"/>
          <a:pathLst>
            <a:path>
              <a:moveTo>
                <a:pt x="987475" y="359527"/>
              </a:moveTo>
              <a:arcTo wR="2189646" hR="2189646" stAng="14201990" swAng="670188"/>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8E1C-96A1-4CB1-B6AF-07E137088895}">
      <dsp:nvSpPr>
        <dsp:cNvPr id="0" name=""/>
        <dsp:cNvSpPr/>
      </dsp:nvSpPr>
      <dsp:spPr>
        <a:xfrm>
          <a:off x="5263071" y="2518"/>
          <a:ext cx="1384794"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Chart the DAT’s future</a:t>
          </a:r>
        </a:p>
      </dsp:txBody>
      <dsp:txXfrm>
        <a:off x="5300522" y="39969"/>
        <a:ext cx="1309892" cy="692277"/>
      </dsp:txXfrm>
    </dsp:sp>
    <dsp:sp modelId="{BCF012D3-F537-4F3E-8198-811890166AF3}">
      <dsp:nvSpPr>
        <dsp:cNvPr id="0" name=""/>
        <dsp:cNvSpPr/>
      </dsp:nvSpPr>
      <dsp:spPr>
        <a:xfrm>
          <a:off x="3765822" y="386108"/>
          <a:ext cx="4379292" cy="4379292"/>
        </a:xfrm>
        <a:custGeom>
          <a:avLst/>
          <a:gdLst/>
          <a:ahLst/>
          <a:cxnLst/>
          <a:rect l="0" t="0" r="0" b="0"/>
          <a:pathLst>
            <a:path>
              <a:moveTo>
                <a:pt x="3014519" y="161313"/>
              </a:moveTo>
              <a:arcTo wR="2189646" hR="2189646" stAng="17527822" swAng="670188"/>
            </a:path>
          </a:pathLst>
        </a:custGeom>
        <a:noFill/>
        <a:ln w="15875" cap="flat" cmpd="sng" algn="ctr">
          <a:solidFill>
            <a:schemeClr val="accent1"/>
          </a:solidFill>
          <a:prstDash val="dash"/>
          <a:miter lim="800000"/>
          <a:tailEnd type="arrow"/>
        </a:ln>
        <a:effectLst/>
      </dsp:spPr>
      <dsp:style>
        <a:lnRef idx="1">
          <a:scrgbClr r="0" g="0" b="0"/>
        </a:lnRef>
        <a:fillRef idx="0">
          <a:scrgbClr r="0" g="0" b="0"/>
        </a:fillRef>
        <a:effectRef idx="0">
          <a:scrgbClr r="0" g="0" b="0"/>
        </a:effectRef>
        <a:fontRef idx="minor"/>
      </dsp:style>
    </dsp:sp>
    <dsp:sp modelId="{DF5977BD-BE08-4284-BB17-515E45F4ABF5}">
      <dsp:nvSpPr>
        <dsp:cNvPr id="0" name=""/>
        <dsp:cNvSpPr/>
      </dsp:nvSpPr>
      <dsp:spPr>
        <a:xfrm>
          <a:off x="6972338" y="826942"/>
          <a:ext cx="1390129" cy="767179"/>
        </a:xfrm>
        <a:prstGeom prst="roundRect">
          <a:avLst/>
        </a:prstGeom>
        <a:solidFill>
          <a:schemeClr val="bg2"/>
        </a:solid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Assemble a diverse team</a:t>
          </a:r>
        </a:p>
      </dsp:txBody>
      <dsp:txXfrm>
        <a:off x="7009789" y="864393"/>
        <a:ext cx="1315227" cy="692277"/>
      </dsp:txXfrm>
    </dsp:sp>
    <dsp:sp modelId="{D290412D-3C70-48EB-A637-15ED436A9FDA}">
      <dsp:nvSpPr>
        <dsp:cNvPr id="0" name=""/>
        <dsp:cNvSpPr/>
      </dsp:nvSpPr>
      <dsp:spPr>
        <a:xfrm>
          <a:off x="3765822" y="386108"/>
          <a:ext cx="4379292" cy="4379292"/>
        </a:xfrm>
        <a:custGeom>
          <a:avLst/>
          <a:gdLst/>
          <a:ahLst/>
          <a:cxnLst/>
          <a:rect l="0" t="0" r="0" b="0"/>
          <a:pathLst>
            <a:path>
              <a:moveTo>
                <a:pt x="4236184" y="1411038"/>
              </a:moveTo>
              <a:arcTo wR="2189646" hR="2189646" stAng="20350238" swAng="1064215"/>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152A12DD-B63F-49FA-B776-4041A617C041}">
      <dsp:nvSpPr>
        <dsp:cNvPr id="0" name=""/>
        <dsp:cNvSpPr/>
      </dsp:nvSpPr>
      <dsp:spPr>
        <a:xfrm>
          <a:off x="7366901" y="2679406"/>
          <a:ext cx="1446629"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Develop a shared vision</a:t>
          </a:r>
        </a:p>
      </dsp:txBody>
      <dsp:txXfrm>
        <a:off x="7404352" y="2716857"/>
        <a:ext cx="1371727" cy="692277"/>
      </dsp:txXfrm>
    </dsp:sp>
    <dsp:sp modelId="{3E05D317-2252-4BBB-B0F0-2469A6BC1BDF}">
      <dsp:nvSpPr>
        <dsp:cNvPr id="0" name=""/>
        <dsp:cNvSpPr/>
      </dsp:nvSpPr>
      <dsp:spPr>
        <a:xfrm>
          <a:off x="3765822" y="386108"/>
          <a:ext cx="4379292" cy="4379292"/>
        </a:xfrm>
        <a:custGeom>
          <a:avLst/>
          <a:gdLst/>
          <a:ahLst/>
          <a:cxnLst/>
          <a:rect l="0" t="0" r="0" b="0"/>
          <a:pathLst>
            <a:path>
              <a:moveTo>
                <a:pt x="4122568" y="3218412"/>
              </a:moveTo>
              <a:arcTo wR="2189646" hR="2189646" stAng="1681405" swAng="835328"/>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88E6C294-A63B-4C62-AF84-F3409DA7269C}">
      <dsp:nvSpPr>
        <dsp:cNvPr id="0" name=""/>
        <dsp:cNvSpPr/>
      </dsp:nvSpPr>
      <dsp:spPr>
        <a:xfrm>
          <a:off x="6104207" y="4164967"/>
          <a:ext cx="1602626"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Come to consensus on goals to pursue</a:t>
          </a:r>
        </a:p>
      </dsp:txBody>
      <dsp:txXfrm>
        <a:off x="6141658" y="4202418"/>
        <a:ext cx="1527724" cy="692277"/>
      </dsp:txXfrm>
    </dsp:sp>
    <dsp:sp modelId="{384F4822-60E2-4458-9D00-732EBD3A571D}">
      <dsp:nvSpPr>
        <dsp:cNvPr id="0" name=""/>
        <dsp:cNvSpPr/>
      </dsp:nvSpPr>
      <dsp:spPr>
        <a:xfrm>
          <a:off x="3529762" y="415127"/>
          <a:ext cx="4379292" cy="4379292"/>
        </a:xfrm>
        <a:custGeom>
          <a:avLst/>
          <a:gdLst/>
          <a:ahLst/>
          <a:cxnLst/>
          <a:rect l="0" t="0" r="0" b="0"/>
          <a:pathLst>
            <a:path>
              <a:moveTo>
                <a:pt x="2443168" y="4364566"/>
              </a:moveTo>
              <a:arcTo wR="2189646" hR="2189646" stAng="5001074" swAng="629114"/>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688C0355-DB8D-4D23-AC41-94CF67CF0995}">
      <dsp:nvSpPr>
        <dsp:cNvPr id="0" name=""/>
        <dsp:cNvSpPr/>
      </dsp:nvSpPr>
      <dsp:spPr>
        <a:xfrm>
          <a:off x="3762108" y="4009447"/>
          <a:ext cx="1698842"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Define a project and the work it requires</a:t>
          </a:r>
        </a:p>
      </dsp:txBody>
      <dsp:txXfrm>
        <a:off x="3799559" y="4046898"/>
        <a:ext cx="1623940" cy="692277"/>
      </dsp:txXfrm>
    </dsp:sp>
    <dsp:sp modelId="{6A9774CD-F0F1-4821-8946-BD000B76FC2B}">
      <dsp:nvSpPr>
        <dsp:cNvPr id="0" name=""/>
        <dsp:cNvSpPr/>
      </dsp:nvSpPr>
      <dsp:spPr>
        <a:xfrm>
          <a:off x="3868508" y="648502"/>
          <a:ext cx="4379292" cy="4379292"/>
        </a:xfrm>
        <a:custGeom>
          <a:avLst/>
          <a:gdLst/>
          <a:ahLst/>
          <a:cxnLst/>
          <a:rect l="0" t="0" r="0" b="0"/>
          <a:pathLst>
            <a:path>
              <a:moveTo>
                <a:pt x="264711" y="3233282"/>
              </a:moveTo>
              <a:arcTo wR="2189646" hR="2189646" stAng="9092094" swAng="702886"/>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B8186A36-FF2C-4C36-912F-5CD09E454EF3}">
      <dsp:nvSpPr>
        <dsp:cNvPr id="0" name=""/>
        <dsp:cNvSpPr/>
      </dsp:nvSpPr>
      <dsp:spPr>
        <a:xfrm>
          <a:off x="3138049" y="2558934"/>
          <a:ext cx="1365355"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Carry out project work</a:t>
          </a:r>
        </a:p>
      </dsp:txBody>
      <dsp:txXfrm>
        <a:off x="3175500" y="2596385"/>
        <a:ext cx="1290453" cy="692277"/>
      </dsp:txXfrm>
    </dsp:sp>
    <dsp:sp modelId="{4F98A44F-1286-45BE-AFEE-9DEBAF75876B}">
      <dsp:nvSpPr>
        <dsp:cNvPr id="0" name=""/>
        <dsp:cNvSpPr/>
      </dsp:nvSpPr>
      <dsp:spPr>
        <a:xfrm>
          <a:off x="3789288" y="337853"/>
          <a:ext cx="4379292" cy="4379292"/>
        </a:xfrm>
        <a:custGeom>
          <a:avLst/>
          <a:gdLst/>
          <a:ahLst/>
          <a:cxnLst/>
          <a:rect l="0" t="0" r="0" b="0"/>
          <a:pathLst>
            <a:path>
              <a:moveTo>
                <a:pt x="6288" y="2023817"/>
              </a:moveTo>
              <a:arcTo wR="2189646" hR="2189646" stAng="11060601" swAng="943301"/>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645786BB-2122-4380-ADC7-D946D910E0B3}">
      <dsp:nvSpPr>
        <dsp:cNvPr id="0" name=""/>
        <dsp:cNvSpPr/>
      </dsp:nvSpPr>
      <dsp:spPr>
        <a:xfrm>
          <a:off x="3498207" y="826942"/>
          <a:ext cx="1490653" cy="767179"/>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Assess and reflect on project results</a:t>
          </a:r>
        </a:p>
      </dsp:txBody>
      <dsp:txXfrm>
        <a:off x="3535658" y="864393"/>
        <a:ext cx="1415751" cy="692277"/>
      </dsp:txXfrm>
    </dsp:sp>
    <dsp:sp modelId="{2FC25DA7-D953-4945-8EA5-49FCBF94366E}">
      <dsp:nvSpPr>
        <dsp:cNvPr id="0" name=""/>
        <dsp:cNvSpPr/>
      </dsp:nvSpPr>
      <dsp:spPr>
        <a:xfrm>
          <a:off x="3765822" y="386108"/>
          <a:ext cx="4379292" cy="4379292"/>
        </a:xfrm>
        <a:custGeom>
          <a:avLst/>
          <a:gdLst/>
          <a:ahLst/>
          <a:cxnLst/>
          <a:rect l="0" t="0" r="0" b="0"/>
          <a:pathLst>
            <a:path>
              <a:moveTo>
                <a:pt x="987475" y="359527"/>
              </a:moveTo>
              <a:arcTo wR="2189646" hR="2189646" stAng="14201990" swAng="670188"/>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8E1C-96A1-4CB1-B6AF-07E137088895}">
      <dsp:nvSpPr>
        <dsp:cNvPr id="0" name=""/>
        <dsp:cNvSpPr/>
      </dsp:nvSpPr>
      <dsp:spPr>
        <a:xfrm>
          <a:off x="4630716" y="2216"/>
          <a:ext cx="1218412" cy="6750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Chart the DAT’s future</a:t>
          </a:r>
        </a:p>
      </dsp:txBody>
      <dsp:txXfrm>
        <a:off x="4663667" y="35167"/>
        <a:ext cx="1152510" cy="609101"/>
      </dsp:txXfrm>
    </dsp:sp>
    <dsp:sp modelId="{BCF012D3-F537-4F3E-8198-811890166AF3}">
      <dsp:nvSpPr>
        <dsp:cNvPr id="0" name=""/>
        <dsp:cNvSpPr/>
      </dsp:nvSpPr>
      <dsp:spPr>
        <a:xfrm>
          <a:off x="3313361" y="339717"/>
          <a:ext cx="3853123" cy="3853123"/>
        </a:xfrm>
        <a:custGeom>
          <a:avLst/>
          <a:gdLst/>
          <a:ahLst/>
          <a:cxnLst/>
          <a:rect l="0" t="0" r="0" b="0"/>
          <a:pathLst>
            <a:path>
              <a:moveTo>
                <a:pt x="2652326" y="141931"/>
              </a:moveTo>
              <a:arcTo wR="1926561" hR="1926561" stAng="17527822" swAng="670188"/>
            </a:path>
          </a:pathLst>
        </a:custGeom>
        <a:noFill/>
        <a:ln w="15875" cap="flat" cmpd="sng" algn="ctr">
          <a:solidFill>
            <a:schemeClr val="accent1"/>
          </a:solidFill>
          <a:prstDash val="dash"/>
          <a:miter lim="800000"/>
          <a:tailEnd type="arrow"/>
        </a:ln>
        <a:effectLst/>
      </dsp:spPr>
      <dsp:style>
        <a:lnRef idx="1">
          <a:scrgbClr r="0" g="0" b="0"/>
        </a:lnRef>
        <a:fillRef idx="0">
          <a:scrgbClr r="0" g="0" b="0"/>
        </a:fillRef>
        <a:effectRef idx="0">
          <a:scrgbClr r="0" g="0" b="0"/>
        </a:effectRef>
        <a:fontRef idx="minor"/>
      </dsp:style>
    </dsp:sp>
    <dsp:sp modelId="{DF5977BD-BE08-4284-BB17-515E45F4ABF5}">
      <dsp:nvSpPr>
        <dsp:cNvPr id="0" name=""/>
        <dsp:cNvSpPr/>
      </dsp:nvSpPr>
      <dsp:spPr>
        <a:xfrm>
          <a:off x="6134616" y="727586"/>
          <a:ext cx="1223106" cy="6750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Assemble a diverse team</a:t>
          </a:r>
        </a:p>
      </dsp:txBody>
      <dsp:txXfrm>
        <a:off x="6167567" y="760537"/>
        <a:ext cx="1157204" cy="609101"/>
      </dsp:txXfrm>
    </dsp:sp>
    <dsp:sp modelId="{D290412D-3C70-48EB-A637-15ED436A9FDA}">
      <dsp:nvSpPr>
        <dsp:cNvPr id="0" name=""/>
        <dsp:cNvSpPr/>
      </dsp:nvSpPr>
      <dsp:spPr>
        <a:xfrm>
          <a:off x="3313361" y="339717"/>
          <a:ext cx="3853123" cy="3853123"/>
        </a:xfrm>
        <a:custGeom>
          <a:avLst/>
          <a:gdLst/>
          <a:ahLst/>
          <a:cxnLst/>
          <a:rect l="0" t="0" r="0" b="0"/>
          <a:pathLst>
            <a:path>
              <a:moveTo>
                <a:pt x="3727209" y="1241503"/>
              </a:moveTo>
              <a:arcTo wR="1926561" hR="1926561" stAng="20350238" swAng="1064215"/>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152A12DD-B63F-49FA-B776-4041A617C041}">
      <dsp:nvSpPr>
        <dsp:cNvPr id="0" name=""/>
        <dsp:cNvSpPr/>
      </dsp:nvSpPr>
      <dsp:spPr>
        <a:xfrm>
          <a:off x="6481772" y="2357477"/>
          <a:ext cx="1272817" cy="6750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Develop a shared vision</a:t>
          </a:r>
        </a:p>
      </dsp:txBody>
      <dsp:txXfrm>
        <a:off x="6514723" y="2390428"/>
        <a:ext cx="1206915" cy="609101"/>
      </dsp:txXfrm>
    </dsp:sp>
    <dsp:sp modelId="{3E05D317-2252-4BBB-B0F0-2469A6BC1BDF}">
      <dsp:nvSpPr>
        <dsp:cNvPr id="0" name=""/>
        <dsp:cNvSpPr/>
      </dsp:nvSpPr>
      <dsp:spPr>
        <a:xfrm>
          <a:off x="3313361" y="339717"/>
          <a:ext cx="3853123" cy="3853123"/>
        </a:xfrm>
        <a:custGeom>
          <a:avLst/>
          <a:gdLst/>
          <a:ahLst/>
          <a:cxnLst/>
          <a:rect l="0" t="0" r="0" b="0"/>
          <a:pathLst>
            <a:path>
              <a:moveTo>
                <a:pt x="3627244" y="2831722"/>
              </a:moveTo>
              <a:arcTo wR="1926561" hR="1926561" stAng="1681405" swAng="835328"/>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88E6C294-A63B-4C62-AF84-F3409DA7269C}">
      <dsp:nvSpPr>
        <dsp:cNvPr id="0" name=""/>
        <dsp:cNvSpPr/>
      </dsp:nvSpPr>
      <dsp:spPr>
        <a:xfrm>
          <a:off x="5370790" y="3664549"/>
          <a:ext cx="1410071" cy="6750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Come to consensus on goals to pursue</a:t>
          </a:r>
        </a:p>
      </dsp:txBody>
      <dsp:txXfrm>
        <a:off x="5403741" y="3697500"/>
        <a:ext cx="1344169" cy="609101"/>
      </dsp:txXfrm>
    </dsp:sp>
    <dsp:sp modelId="{384F4822-60E2-4458-9D00-732EBD3A571D}">
      <dsp:nvSpPr>
        <dsp:cNvPr id="0" name=""/>
        <dsp:cNvSpPr/>
      </dsp:nvSpPr>
      <dsp:spPr>
        <a:xfrm>
          <a:off x="3105663" y="365250"/>
          <a:ext cx="3853123" cy="3853123"/>
        </a:xfrm>
        <a:custGeom>
          <a:avLst/>
          <a:gdLst/>
          <a:ahLst/>
          <a:cxnLst/>
          <a:rect l="0" t="0" r="0" b="0"/>
          <a:pathLst>
            <a:path>
              <a:moveTo>
                <a:pt x="2149623" y="3840166"/>
              </a:moveTo>
              <a:arcTo wR="1926561" hR="1926561" stAng="5001074" swAng="629114"/>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688C0355-DB8D-4D23-AC41-94CF67CF0995}">
      <dsp:nvSpPr>
        <dsp:cNvPr id="0" name=""/>
        <dsp:cNvSpPr/>
      </dsp:nvSpPr>
      <dsp:spPr>
        <a:xfrm>
          <a:off x="3310093" y="3527714"/>
          <a:ext cx="1494727" cy="6750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Define a project and the work it requires</a:t>
          </a:r>
        </a:p>
      </dsp:txBody>
      <dsp:txXfrm>
        <a:off x="3343044" y="3560665"/>
        <a:ext cx="1428825" cy="609101"/>
      </dsp:txXfrm>
    </dsp:sp>
    <dsp:sp modelId="{6A9774CD-F0F1-4821-8946-BD000B76FC2B}">
      <dsp:nvSpPr>
        <dsp:cNvPr id="0" name=""/>
        <dsp:cNvSpPr/>
      </dsp:nvSpPr>
      <dsp:spPr>
        <a:xfrm>
          <a:off x="3403709" y="570585"/>
          <a:ext cx="3853123" cy="3853123"/>
        </a:xfrm>
        <a:custGeom>
          <a:avLst/>
          <a:gdLst/>
          <a:ahLst/>
          <a:cxnLst/>
          <a:rect l="0" t="0" r="0" b="0"/>
          <a:pathLst>
            <a:path>
              <a:moveTo>
                <a:pt x="232906" y="2844805"/>
              </a:moveTo>
              <a:arcTo wR="1926561" hR="1926561" stAng="9092094" swAng="702886"/>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B8186A36-FF2C-4C36-912F-5CD09E454EF3}">
      <dsp:nvSpPr>
        <dsp:cNvPr id="0" name=""/>
        <dsp:cNvSpPr/>
      </dsp:nvSpPr>
      <dsp:spPr>
        <a:xfrm>
          <a:off x="2761014" y="2251480"/>
          <a:ext cx="1201308" cy="6750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Carry out project work</a:t>
          </a:r>
        </a:p>
      </dsp:txBody>
      <dsp:txXfrm>
        <a:off x="2793965" y="2284431"/>
        <a:ext cx="1135406" cy="609101"/>
      </dsp:txXfrm>
    </dsp:sp>
    <dsp:sp modelId="{4F98A44F-1286-45BE-AFEE-9DEBAF75876B}">
      <dsp:nvSpPr>
        <dsp:cNvPr id="0" name=""/>
        <dsp:cNvSpPr/>
      </dsp:nvSpPr>
      <dsp:spPr>
        <a:xfrm>
          <a:off x="3334007" y="297260"/>
          <a:ext cx="3853123" cy="3853123"/>
        </a:xfrm>
        <a:custGeom>
          <a:avLst/>
          <a:gdLst/>
          <a:ahLst/>
          <a:cxnLst/>
          <a:rect l="0" t="0" r="0" b="0"/>
          <a:pathLst>
            <a:path>
              <a:moveTo>
                <a:pt x="5532" y="1780656"/>
              </a:moveTo>
              <a:arcTo wR="1926561" hR="1926561" stAng="11060601" swAng="943301"/>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 modelId="{645786BB-2122-4380-ADC7-D946D910E0B3}">
      <dsp:nvSpPr>
        <dsp:cNvPr id="0" name=""/>
        <dsp:cNvSpPr/>
      </dsp:nvSpPr>
      <dsp:spPr>
        <a:xfrm>
          <a:off x="3077900" y="727586"/>
          <a:ext cx="1311552" cy="675003"/>
        </a:xfrm>
        <a:prstGeom prst="roundRect">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100000"/>
            </a:lnSpc>
            <a:spcBef>
              <a:spcPct val="0"/>
            </a:spcBef>
            <a:spcAft>
              <a:spcPct val="35000"/>
            </a:spcAft>
            <a:buNone/>
          </a:pPr>
          <a:r>
            <a:rPr lang="en-US" sz="1200" kern="1200" dirty="0"/>
            <a:t>Assess and reflect on project results</a:t>
          </a:r>
        </a:p>
      </dsp:txBody>
      <dsp:txXfrm>
        <a:off x="3110851" y="760537"/>
        <a:ext cx="1245650" cy="609101"/>
      </dsp:txXfrm>
    </dsp:sp>
    <dsp:sp modelId="{2FC25DA7-D953-4945-8EA5-49FCBF94366E}">
      <dsp:nvSpPr>
        <dsp:cNvPr id="0" name=""/>
        <dsp:cNvSpPr/>
      </dsp:nvSpPr>
      <dsp:spPr>
        <a:xfrm>
          <a:off x="3313361" y="339717"/>
          <a:ext cx="3853123" cy="3853123"/>
        </a:xfrm>
        <a:custGeom>
          <a:avLst/>
          <a:gdLst/>
          <a:ahLst/>
          <a:cxnLst/>
          <a:rect l="0" t="0" r="0" b="0"/>
          <a:pathLst>
            <a:path>
              <a:moveTo>
                <a:pt x="868830" y="316330"/>
              </a:moveTo>
              <a:arcTo wR="1926561" hR="1926561" stAng="14201990" swAng="670188"/>
            </a:path>
          </a:pathLst>
        </a:custGeom>
        <a:noFill/>
        <a:ln w="15875"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C04FCC-A678-49D9-84D0-A51312C9CD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768034-17F0-401B-8CE9-979DC8EBD2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6CB33-7049-4027-9C24-17B4C6AA068C}" type="datetimeFigureOut">
              <a:rPr lang="en-US" smtClean="0"/>
              <a:t>12/31/20</a:t>
            </a:fld>
            <a:endParaRPr lang="en-US"/>
          </a:p>
        </p:txBody>
      </p:sp>
      <p:sp>
        <p:nvSpPr>
          <p:cNvPr id="4" name="Footer Placeholder 3">
            <a:extLst>
              <a:ext uri="{FF2B5EF4-FFF2-40B4-BE49-F238E27FC236}">
                <a16:creationId xmlns:a16="http://schemas.microsoft.com/office/drawing/2014/main" id="{AF91E14F-2104-48B9-BDA1-3834668E8F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The DAT Project: Digital Toolkit</a:t>
            </a:r>
          </a:p>
        </p:txBody>
      </p:sp>
      <p:sp>
        <p:nvSpPr>
          <p:cNvPr id="5" name="Slide Number Placeholder 4">
            <a:extLst>
              <a:ext uri="{FF2B5EF4-FFF2-40B4-BE49-F238E27FC236}">
                <a16:creationId xmlns:a16="http://schemas.microsoft.com/office/drawing/2014/main" id="{ED07B684-73ED-4264-B5F6-EED0E838B9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16974B-E8E3-41FD-9311-10766528DF1D}" type="slidenum">
              <a:rPr lang="en-US" smtClean="0"/>
              <a:t>‹#›</a:t>
            </a:fld>
            <a:endParaRPr lang="en-US"/>
          </a:p>
        </p:txBody>
      </p:sp>
    </p:spTree>
    <p:extLst>
      <p:ext uri="{BB962C8B-B14F-4D97-AF65-F5344CB8AC3E}">
        <p14:creationId xmlns:p14="http://schemas.microsoft.com/office/powerpoint/2010/main" val="40480119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F95DD-98B7-4CD2-9BD1-B6D699964784}" type="datetimeFigureOut">
              <a:rPr lang="en-US" smtClean="0"/>
              <a:t>12/31/20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The DAT Project: Digital Toolkit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863EA-CFBD-43BA-8B64-66B975B6BD9E}" type="slidenum">
              <a:rPr lang="en-US" smtClean="0"/>
              <a:t>‹#›</a:t>
            </a:fld>
            <a:endParaRPr lang="en-US"/>
          </a:p>
        </p:txBody>
      </p:sp>
    </p:spTree>
    <p:extLst>
      <p:ext uri="{BB962C8B-B14F-4D97-AF65-F5344CB8AC3E}">
        <p14:creationId xmlns:p14="http://schemas.microsoft.com/office/powerpoint/2010/main" val="305372234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open an orange hyperlink, right click and select “hyperlink” then “open link”. </a:t>
            </a:r>
            <a:endParaRPr lang="en-US" dirty="0">
              <a:highlight>
                <a:srgbClr val="FF0000"/>
              </a:highlight>
            </a:endParaRPr>
          </a:p>
          <a:p>
            <a:endParaRPr lang="en-US" dirty="0">
              <a:highlight>
                <a:srgbClr val="FF0000"/>
              </a:highlight>
            </a:endParaRP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a:t>
            </a:fld>
            <a:endParaRPr lang="en-US"/>
          </a:p>
        </p:txBody>
      </p:sp>
    </p:spTree>
    <p:extLst>
      <p:ext uri="{BB962C8B-B14F-4D97-AF65-F5344CB8AC3E}">
        <p14:creationId xmlns:p14="http://schemas.microsoft.com/office/powerpoint/2010/main" val="94094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a:t>
            </a:fld>
            <a:endParaRPr lang="en-US"/>
          </a:p>
        </p:txBody>
      </p:sp>
    </p:spTree>
    <p:extLst>
      <p:ext uri="{BB962C8B-B14F-4D97-AF65-F5344CB8AC3E}">
        <p14:creationId xmlns:p14="http://schemas.microsoft.com/office/powerpoint/2010/main" val="4926792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101</a:t>
            </a:fld>
            <a:endParaRPr lang="en-US"/>
          </a:p>
        </p:txBody>
      </p:sp>
    </p:spTree>
    <p:extLst>
      <p:ext uri="{BB962C8B-B14F-4D97-AF65-F5344CB8AC3E}">
        <p14:creationId xmlns:p14="http://schemas.microsoft.com/office/powerpoint/2010/main" val="27963283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102</a:t>
            </a:fld>
            <a:endParaRPr lang="en-US"/>
          </a:p>
        </p:txBody>
      </p:sp>
    </p:spTree>
    <p:extLst>
      <p:ext uri="{BB962C8B-B14F-4D97-AF65-F5344CB8AC3E}">
        <p14:creationId xmlns:p14="http://schemas.microsoft.com/office/powerpoint/2010/main" val="26147280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103</a:t>
            </a:fld>
            <a:endParaRPr lang="en-US"/>
          </a:p>
        </p:txBody>
      </p:sp>
    </p:spTree>
    <p:extLst>
      <p:ext uri="{BB962C8B-B14F-4D97-AF65-F5344CB8AC3E}">
        <p14:creationId xmlns:p14="http://schemas.microsoft.com/office/powerpoint/2010/main" val="22817515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104</a:t>
            </a:fld>
            <a:endParaRPr lang="en-US"/>
          </a:p>
        </p:txBody>
      </p:sp>
    </p:spTree>
    <p:extLst>
      <p:ext uri="{BB962C8B-B14F-4D97-AF65-F5344CB8AC3E}">
        <p14:creationId xmlns:p14="http://schemas.microsoft.com/office/powerpoint/2010/main" val="5164624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ighlight>
                  <a:srgbClr val="FFFF00"/>
                </a:highlight>
              </a:rPr>
              <a:t>This work was modified from the work of Liberating Structures. It is licensed under a Creative Commons Attribution-</a:t>
            </a:r>
            <a:r>
              <a:rPr lang="en-US" dirty="0" err="1">
                <a:highlight>
                  <a:srgbClr val="FFFF00"/>
                </a:highlight>
              </a:rPr>
              <a:t>NonCommercial</a:t>
            </a:r>
            <a:r>
              <a:rPr lang="en-US" dirty="0">
                <a:highlight>
                  <a:srgbClr val="FFFF00"/>
                </a:highlight>
              </a:rPr>
              <a:t> 3.0 International License.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Creative Commons licensing information: https://</a:t>
            </a:r>
            <a:r>
              <a:rPr lang="en-US" dirty="0" err="1"/>
              <a:t>creativecommons.org</a:t>
            </a:r>
            <a:r>
              <a:rPr lang="en-US" dirty="0"/>
              <a:t>/licenses/by-</a:t>
            </a:r>
            <a:r>
              <a:rPr lang="en-US" dirty="0" err="1"/>
              <a:t>nc</a:t>
            </a:r>
            <a:r>
              <a:rPr lang="en-US" dirty="0"/>
              <a:t>/3.0/.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105</a:t>
            </a:fld>
            <a:endParaRPr lang="en-US"/>
          </a:p>
        </p:txBody>
      </p:sp>
    </p:spTree>
    <p:extLst>
      <p:ext uri="{BB962C8B-B14F-4D97-AF65-F5344CB8AC3E}">
        <p14:creationId xmlns:p14="http://schemas.microsoft.com/office/powerpoint/2010/main" val="7503191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106</a:t>
            </a:fld>
            <a:endParaRPr lang="en-US"/>
          </a:p>
        </p:txBody>
      </p:sp>
    </p:spTree>
    <p:extLst>
      <p:ext uri="{BB962C8B-B14F-4D97-AF65-F5344CB8AC3E}">
        <p14:creationId xmlns:p14="http://schemas.microsoft.com/office/powerpoint/2010/main" val="19137164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107</a:t>
            </a:fld>
            <a:endParaRPr lang="en-US"/>
          </a:p>
        </p:txBody>
      </p:sp>
    </p:spTree>
    <p:extLst>
      <p:ext uri="{BB962C8B-B14F-4D97-AF65-F5344CB8AC3E}">
        <p14:creationId xmlns:p14="http://schemas.microsoft.com/office/powerpoint/2010/main" val="13049222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108</a:t>
            </a:fld>
            <a:endParaRPr lang="en-US"/>
          </a:p>
        </p:txBody>
      </p:sp>
    </p:spTree>
    <p:extLst>
      <p:ext uri="{BB962C8B-B14F-4D97-AF65-F5344CB8AC3E}">
        <p14:creationId xmlns:p14="http://schemas.microsoft.com/office/powerpoint/2010/main" val="36805171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109</a:t>
            </a:fld>
            <a:endParaRPr lang="en-US"/>
          </a:p>
        </p:txBody>
      </p:sp>
    </p:spTree>
    <p:extLst>
      <p:ext uri="{BB962C8B-B14F-4D97-AF65-F5344CB8AC3E}">
        <p14:creationId xmlns:p14="http://schemas.microsoft.com/office/powerpoint/2010/main" val="200435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110</a:t>
            </a:fld>
            <a:endParaRPr lang="en-US"/>
          </a:p>
        </p:txBody>
      </p:sp>
    </p:spTree>
    <p:extLst>
      <p:ext uri="{BB962C8B-B14F-4D97-AF65-F5344CB8AC3E}">
        <p14:creationId xmlns:p14="http://schemas.microsoft.com/office/powerpoint/2010/main" val="14925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12</a:t>
            </a:fld>
            <a:endParaRPr lang="en-US"/>
          </a:p>
        </p:txBody>
      </p:sp>
    </p:spTree>
    <p:extLst>
      <p:ext uri="{BB962C8B-B14F-4D97-AF65-F5344CB8AC3E}">
        <p14:creationId xmlns:p14="http://schemas.microsoft.com/office/powerpoint/2010/main" val="42147323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111</a:t>
            </a:fld>
            <a:endParaRPr lang="en-US"/>
          </a:p>
        </p:txBody>
      </p:sp>
    </p:spTree>
    <p:extLst>
      <p:ext uri="{BB962C8B-B14F-4D97-AF65-F5344CB8AC3E}">
        <p14:creationId xmlns:p14="http://schemas.microsoft.com/office/powerpoint/2010/main" val="29449422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112</a:t>
            </a:fld>
            <a:endParaRPr lang="en-US"/>
          </a:p>
        </p:txBody>
      </p:sp>
    </p:spTree>
    <p:extLst>
      <p:ext uri="{BB962C8B-B14F-4D97-AF65-F5344CB8AC3E}">
        <p14:creationId xmlns:p14="http://schemas.microsoft.com/office/powerpoint/2010/main" val="3831889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Facilitator Tip: </a:t>
            </a:r>
          </a:p>
          <a:p>
            <a:endParaRPr lang="en-US" dirty="0"/>
          </a:p>
          <a:p>
            <a:r>
              <a:rPr lang="en-US" dirty="0"/>
              <a:t>By eliciting predictions from the group before they see the data, this activity helps to raise awareness of members about preconceptions they may have about their study subjects and the data, and possible sources of bias that could influence their interpretation. This activity is useful to pair with the Common Organizational Pitfall of Objectivity.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113</a:t>
            </a:fld>
            <a:endParaRPr lang="en-US"/>
          </a:p>
        </p:txBody>
      </p:sp>
    </p:spTree>
    <p:extLst>
      <p:ext uri="{BB962C8B-B14F-4D97-AF65-F5344CB8AC3E}">
        <p14:creationId xmlns:p14="http://schemas.microsoft.com/office/powerpoint/2010/main" val="389105062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114</a:t>
            </a:fld>
            <a:endParaRPr lang="en-US"/>
          </a:p>
        </p:txBody>
      </p:sp>
    </p:spTree>
    <p:extLst>
      <p:ext uri="{BB962C8B-B14F-4D97-AF65-F5344CB8AC3E}">
        <p14:creationId xmlns:p14="http://schemas.microsoft.com/office/powerpoint/2010/main" val="14764776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115</a:t>
            </a:fld>
            <a:endParaRPr lang="en-US"/>
          </a:p>
        </p:txBody>
      </p:sp>
    </p:spTree>
    <p:extLst>
      <p:ext uri="{BB962C8B-B14F-4D97-AF65-F5344CB8AC3E}">
        <p14:creationId xmlns:p14="http://schemas.microsoft.com/office/powerpoint/2010/main" val="21002611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116</a:t>
            </a:fld>
            <a:endParaRPr lang="en-US"/>
          </a:p>
        </p:txBody>
      </p:sp>
    </p:spTree>
    <p:extLst>
      <p:ext uri="{BB962C8B-B14F-4D97-AF65-F5344CB8AC3E}">
        <p14:creationId xmlns:p14="http://schemas.microsoft.com/office/powerpoint/2010/main" val="26659644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Facilitator Tip: </a:t>
            </a:r>
          </a:p>
          <a:p>
            <a:endParaRPr lang="en-US" dirty="0"/>
          </a:p>
          <a:p>
            <a:r>
              <a:rPr lang="en-US" dirty="0"/>
              <a:t>This skill can be supported by slides from Section 7, Models of Organizational Change</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117</a:t>
            </a:fld>
            <a:endParaRPr lang="en-US"/>
          </a:p>
        </p:txBody>
      </p:sp>
    </p:spTree>
    <p:extLst>
      <p:ext uri="{BB962C8B-B14F-4D97-AF65-F5344CB8AC3E}">
        <p14:creationId xmlns:p14="http://schemas.microsoft.com/office/powerpoint/2010/main" val="303644413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118</a:t>
            </a:fld>
            <a:endParaRPr lang="en-US"/>
          </a:p>
        </p:txBody>
      </p:sp>
    </p:spTree>
    <p:extLst>
      <p:ext uri="{BB962C8B-B14F-4D97-AF65-F5344CB8AC3E}">
        <p14:creationId xmlns:p14="http://schemas.microsoft.com/office/powerpoint/2010/main" val="305494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13</a:t>
            </a:fld>
            <a:endParaRPr lang="en-US"/>
          </a:p>
        </p:txBody>
      </p:sp>
    </p:spTree>
    <p:extLst>
      <p:ext uri="{BB962C8B-B14F-4D97-AF65-F5344CB8AC3E}">
        <p14:creationId xmlns:p14="http://schemas.microsoft.com/office/powerpoint/2010/main" val="349930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14</a:t>
            </a:fld>
            <a:endParaRPr lang="en-US"/>
          </a:p>
        </p:txBody>
      </p:sp>
    </p:spTree>
    <p:extLst>
      <p:ext uri="{BB962C8B-B14F-4D97-AF65-F5344CB8AC3E}">
        <p14:creationId xmlns:p14="http://schemas.microsoft.com/office/powerpoint/2010/main" val="162798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15</a:t>
            </a:fld>
            <a:endParaRPr lang="en-US"/>
          </a:p>
        </p:txBody>
      </p:sp>
    </p:spTree>
    <p:extLst>
      <p:ext uri="{BB962C8B-B14F-4D97-AF65-F5344CB8AC3E}">
        <p14:creationId xmlns:p14="http://schemas.microsoft.com/office/powerpoint/2010/main" val="416304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16</a:t>
            </a:fld>
            <a:endParaRPr lang="en-US"/>
          </a:p>
        </p:txBody>
      </p:sp>
    </p:spTree>
    <p:extLst>
      <p:ext uri="{BB962C8B-B14F-4D97-AF65-F5344CB8AC3E}">
        <p14:creationId xmlns:p14="http://schemas.microsoft.com/office/powerpoint/2010/main" val="193742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17</a:t>
            </a:fld>
            <a:endParaRPr lang="en-US"/>
          </a:p>
        </p:txBody>
      </p:sp>
    </p:spTree>
    <p:extLst>
      <p:ext uri="{BB962C8B-B14F-4D97-AF65-F5344CB8AC3E}">
        <p14:creationId xmlns:p14="http://schemas.microsoft.com/office/powerpoint/2010/main" val="192992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18</a:t>
            </a:fld>
            <a:endParaRPr lang="en-US"/>
          </a:p>
        </p:txBody>
      </p:sp>
    </p:spTree>
    <p:extLst>
      <p:ext uri="{BB962C8B-B14F-4D97-AF65-F5344CB8AC3E}">
        <p14:creationId xmlns:p14="http://schemas.microsoft.com/office/powerpoint/2010/main" val="2460761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19</a:t>
            </a:fld>
            <a:endParaRPr lang="en-US"/>
          </a:p>
        </p:txBody>
      </p:sp>
    </p:spTree>
    <p:extLst>
      <p:ext uri="{BB962C8B-B14F-4D97-AF65-F5344CB8AC3E}">
        <p14:creationId xmlns:p14="http://schemas.microsoft.com/office/powerpoint/2010/main" val="1324601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20</a:t>
            </a:fld>
            <a:endParaRPr lang="en-US"/>
          </a:p>
        </p:txBody>
      </p:sp>
    </p:spTree>
    <p:extLst>
      <p:ext uri="{BB962C8B-B14F-4D97-AF65-F5344CB8AC3E}">
        <p14:creationId xmlns:p14="http://schemas.microsoft.com/office/powerpoint/2010/main" val="206390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a:t>
            </a:fld>
            <a:endParaRPr lang="en-US"/>
          </a:p>
        </p:txBody>
      </p:sp>
    </p:spTree>
    <p:extLst>
      <p:ext uri="{BB962C8B-B14F-4D97-AF65-F5344CB8AC3E}">
        <p14:creationId xmlns:p14="http://schemas.microsoft.com/office/powerpoint/2010/main" val="3298397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21</a:t>
            </a:fld>
            <a:endParaRPr lang="en-US"/>
          </a:p>
        </p:txBody>
      </p:sp>
    </p:spTree>
    <p:extLst>
      <p:ext uri="{BB962C8B-B14F-4D97-AF65-F5344CB8AC3E}">
        <p14:creationId xmlns:p14="http://schemas.microsoft.com/office/powerpoint/2010/main" val="2349943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22</a:t>
            </a:fld>
            <a:endParaRPr lang="en-US"/>
          </a:p>
        </p:txBody>
      </p:sp>
    </p:spTree>
    <p:extLst>
      <p:ext uri="{BB962C8B-B14F-4D97-AF65-F5344CB8AC3E}">
        <p14:creationId xmlns:p14="http://schemas.microsoft.com/office/powerpoint/2010/main" val="1209617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23</a:t>
            </a:fld>
            <a:endParaRPr lang="en-US"/>
          </a:p>
        </p:txBody>
      </p:sp>
    </p:spTree>
    <p:extLst>
      <p:ext uri="{BB962C8B-B14F-4D97-AF65-F5344CB8AC3E}">
        <p14:creationId xmlns:p14="http://schemas.microsoft.com/office/powerpoint/2010/main" val="576433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24</a:t>
            </a:fld>
            <a:endParaRPr lang="en-US"/>
          </a:p>
        </p:txBody>
      </p:sp>
    </p:spTree>
    <p:extLst>
      <p:ext uri="{BB962C8B-B14F-4D97-AF65-F5344CB8AC3E}">
        <p14:creationId xmlns:p14="http://schemas.microsoft.com/office/powerpoint/2010/main" val="135533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25</a:t>
            </a:fld>
            <a:endParaRPr lang="en-US"/>
          </a:p>
        </p:txBody>
      </p:sp>
    </p:spTree>
    <p:extLst>
      <p:ext uri="{BB962C8B-B14F-4D97-AF65-F5344CB8AC3E}">
        <p14:creationId xmlns:p14="http://schemas.microsoft.com/office/powerpoint/2010/main" val="2693958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26</a:t>
            </a:fld>
            <a:endParaRPr lang="en-US"/>
          </a:p>
        </p:txBody>
      </p:sp>
    </p:spTree>
    <p:extLst>
      <p:ext uri="{BB962C8B-B14F-4D97-AF65-F5344CB8AC3E}">
        <p14:creationId xmlns:p14="http://schemas.microsoft.com/office/powerpoint/2010/main" val="246715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27</a:t>
            </a:fld>
            <a:endParaRPr lang="en-US"/>
          </a:p>
        </p:txBody>
      </p:sp>
    </p:spTree>
    <p:extLst>
      <p:ext uri="{BB962C8B-B14F-4D97-AF65-F5344CB8AC3E}">
        <p14:creationId xmlns:p14="http://schemas.microsoft.com/office/powerpoint/2010/main" val="3420637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28</a:t>
            </a:fld>
            <a:endParaRPr lang="en-US"/>
          </a:p>
        </p:txBody>
      </p:sp>
    </p:spTree>
    <p:extLst>
      <p:ext uri="{BB962C8B-B14F-4D97-AF65-F5344CB8AC3E}">
        <p14:creationId xmlns:p14="http://schemas.microsoft.com/office/powerpoint/2010/main" val="2677842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29</a:t>
            </a:fld>
            <a:endParaRPr lang="en-US"/>
          </a:p>
        </p:txBody>
      </p:sp>
    </p:spTree>
    <p:extLst>
      <p:ext uri="{BB962C8B-B14F-4D97-AF65-F5344CB8AC3E}">
        <p14:creationId xmlns:p14="http://schemas.microsoft.com/office/powerpoint/2010/main" val="790182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30</a:t>
            </a:fld>
            <a:endParaRPr lang="en-US"/>
          </a:p>
        </p:txBody>
      </p:sp>
    </p:spTree>
    <p:extLst>
      <p:ext uri="{BB962C8B-B14F-4D97-AF65-F5344CB8AC3E}">
        <p14:creationId xmlns:p14="http://schemas.microsoft.com/office/powerpoint/2010/main" val="101322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a:t>
            </a:fld>
            <a:endParaRPr lang="en-US"/>
          </a:p>
        </p:txBody>
      </p:sp>
    </p:spTree>
    <p:extLst>
      <p:ext uri="{BB962C8B-B14F-4D97-AF65-F5344CB8AC3E}">
        <p14:creationId xmlns:p14="http://schemas.microsoft.com/office/powerpoint/2010/main" val="3394854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31</a:t>
            </a:fld>
            <a:endParaRPr lang="en-US"/>
          </a:p>
        </p:txBody>
      </p:sp>
    </p:spTree>
    <p:extLst>
      <p:ext uri="{BB962C8B-B14F-4D97-AF65-F5344CB8AC3E}">
        <p14:creationId xmlns:p14="http://schemas.microsoft.com/office/powerpoint/2010/main" val="17824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32</a:t>
            </a:fld>
            <a:endParaRPr lang="en-US"/>
          </a:p>
        </p:txBody>
      </p:sp>
    </p:spTree>
    <p:extLst>
      <p:ext uri="{BB962C8B-B14F-4D97-AF65-F5344CB8AC3E}">
        <p14:creationId xmlns:p14="http://schemas.microsoft.com/office/powerpoint/2010/main" val="7463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33</a:t>
            </a:fld>
            <a:endParaRPr lang="en-US"/>
          </a:p>
        </p:txBody>
      </p:sp>
    </p:spTree>
    <p:extLst>
      <p:ext uri="{BB962C8B-B14F-4D97-AF65-F5344CB8AC3E}">
        <p14:creationId xmlns:p14="http://schemas.microsoft.com/office/powerpoint/2010/main" val="2229371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34</a:t>
            </a:fld>
            <a:endParaRPr lang="en-US"/>
          </a:p>
        </p:txBody>
      </p:sp>
    </p:spTree>
    <p:extLst>
      <p:ext uri="{BB962C8B-B14F-4D97-AF65-F5344CB8AC3E}">
        <p14:creationId xmlns:p14="http://schemas.microsoft.com/office/powerpoint/2010/main" val="3104643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35</a:t>
            </a:fld>
            <a:endParaRPr lang="en-US"/>
          </a:p>
        </p:txBody>
      </p:sp>
    </p:spTree>
    <p:extLst>
      <p:ext uri="{BB962C8B-B14F-4D97-AF65-F5344CB8AC3E}">
        <p14:creationId xmlns:p14="http://schemas.microsoft.com/office/powerpoint/2010/main" val="874494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36</a:t>
            </a:fld>
            <a:endParaRPr lang="en-US"/>
          </a:p>
        </p:txBody>
      </p:sp>
    </p:spTree>
    <p:extLst>
      <p:ext uri="{BB962C8B-B14F-4D97-AF65-F5344CB8AC3E}">
        <p14:creationId xmlns:p14="http://schemas.microsoft.com/office/powerpoint/2010/main" val="2799736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37</a:t>
            </a:fld>
            <a:endParaRPr lang="en-US"/>
          </a:p>
        </p:txBody>
      </p:sp>
    </p:spTree>
    <p:extLst>
      <p:ext uri="{BB962C8B-B14F-4D97-AF65-F5344CB8AC3E}">
        <p14:creationId xmlns:p14="http://schemas.microsoft.com/office/powerpoint/2010/main" val="3357131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38</a:t>
            </a:fld>
            <a:endParaRPr lang="en-US"/>
          </a:p>
        </p:txBody>
      </p:sp>
    </p:spTree>
    <p:extLst>
      <p:ext uri="{BB962C8B-B14F-4D97-AF65-F5344CB8AC3E}">
        <p14:creationId xmlns:p14="http://schemas.microsoft.com/office/powerpoint/2010/main" val="375081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39</a:t>
            </a:fld>
            <a:endParaRPr lang="en-US"/>
          </a:p>
        </p:txBody>
      </p:sp>
    </p:spTree>
    <p:extLst>
      <p:ext uri="{BB962C8B-B14F-4D97-AF65-F5344CB8AC3E}">
        <p14:creationId xmlns:p14="http://schemas.microsoft.com/office/powerpoint/2010/main" val="77777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40</a:t>
            </a:fld>
            <a:endParaRPr lang="en-US"/>
          </a:p>
        </p:txBody>
      </p:sp>
    </p:spTree>
    <p:extLst>
      <p:ext uri="{BB962C8B-B14F-4D97-AF65-F5344CB8AC3E}">
        <p14:creationId xmlns:p14="http://schemas.microsoft.com/office/powerpoint/2010/main" val="158923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a:t>
            </a:fld>
            <a:endParaRPr lang="en-US"/>
          </a:p>
        </p:txBody>
      </p:sp>
    </p:spTree>
    <p:extLst>
      <p:ext uri="{BB962C8B-B14F-4D97-AF65-F5344CB8AC3E}">
        <p14:creationId xmlns:p14="http://schemas.microsoft.com/office/powerpoint/2010/main" val="1985861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41</a:t>
            </a:fld>
            <a:endParaRPr lang="en-US"/>
          </a:p>
        </p:txBody>
      </p:sp>
    </p:spTree>
    <p:extLst>
      <p:ext uri="{BB962C8B-B14F-4D97-AF65-F5344CB8AC3E}">
        <p14:creationId xmlns:p14="http://schemas.microsoft.com/office/powerpoint/2010/main" val="254426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42</a:t>
            </a:fld>
            <a:endParaRPr lang="en-US"/>
          </a:p>
        </p:txBody>
      </p:sp>
    </p:spTree>
    <p:extLst>
      <p:ext uri="{BB962C8B-B14F-4D97-AF65-F5344CB8AC3E}">
        <p14:creationId xmlns:p14="http://schemas.microsoft.com/office/powerpoint/2010/main" val="4040343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43</a:t>
            </a:fld>
            <a:endParaRPr lang="en-US"/>
          </a:p>
        </p:txBody>
      </p:sp>
    </p:spTree>
    <p:extLst>
      <p:ext uri="{BB962C8B-B14F-4D97-AF65-F5344CB8AC3E}">
        <p14:creationId xmlns:p14="http://schemas.microsoft.com/office/powerpoint/2010/main" val="1006508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44</a:t>
            </a:fld>
            <a:endParaRPr lang="en-US"/>
          </a:p>
        </p:txBody>
      </p:sp>
    </p:spTree>
    <p:extLst>
      <p:ext uri="{BB962C8B-B14F-4D97-AF65-F5344CB8AC3E}">
        <p14:creationId xmlns:p14="http://schemas.microsoft.com/office/powerpoint/2010/main" val="29183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45</a:t>
            </a:fld>
            <a:endParaRPr lang="en-US"/>
          </a:p>
        </p:txBody>
      </p:sp>
    </p:spTree>
    <p:extLst>
      <p:ext uri="{BB962C8B-B14F-4D97-AF65-F5344CB8AC3E}">
        <p14:creationId xmlns:p14="http://schemas.microsoft.com/office/powerpoint/2010/main" val="3498511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46</a:t>
            </a:fld>
            <a:endParaRPr lang="en-US"/>
          </a:p>
        </p:txBody>
      </p:sp>
    </p:spTree>
    <p:extLst>
      <p:ext uri="{BB962C8B-B14F-4D97-AF65-F5344CB8AC3E}">
        <p14:creationId xmlns:p14="http://schemas.microsoft.com/office/powerpoint/2010/main" val="2243080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47</a:t>
            </a:fld>
            <a:endParaRPr lang="en-US"/>
          </a:p>
        </p:txBody>
      </p:sp>
    </p:spTree>
    <p:extLst>
      <p:ext uri="{BB962C8B-B14F-4D97-AF65-F5344CB8AC3E}">
        <p14:creationId xmlns:p14="http://schemas.microsoft.com/office/powerpoint/2010/main" val="1885208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48</a:t>
            </a:fld>
            <a:endParaRPr lang="en-US"/>
          </a:p>
        </p:txBody>
      </p:sp>
    </p:spTree>
    <p:extLst>
      <p:ext uri="{BB962C8B-B14F-4D97-AF65-F5344CB8AC3E}">
        <p14:creationId xmlns:p14="http://schemas.microsoft.com/office/powerpoint/2010/main" val="3327596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49</a:t>
            </a:fld>
            <a:endParaRPr lang="en-US"/>
          </a:p>
        </p:txBody>
      </p:sp>
    </p:spTree>
    <p:extLst>
      <p:ext uri="{BB962C8B-B14F-4D97-AF65-F5344CB8AC3E}">
        <p14:creationId xmlns:p14="http://schemas.microsoft.com/office/powerpoint/2010/main" val="804676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50</a:t>
            </a:fld>
            <a:endParaRPr lang="en-US"/>
          </a:p>
        </p:txBody>
      </p:sp>
    </p:spTree>
    <p:extLst>
      <p:ext uri="{BB962C8B-B14F-4D97-AF65-F5344CB8AC3E}">
        <p14:creationId xmlns:p14="http://schemas.microsoft.com/office/powerpoint/2010/main" val="56771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a:t>
            </a:fld>
            <a:endParaRPr lang="en-US"/>
          </a:p>
        </p:txBody>
      </p:sp>
    </p:spTree>
    <p:extLst>
      <p:ext uri="{BB962C8B-B14F-4D97-AF65-F5344CB8AC3E}">
        <p14:creationId xmlns:p14="http://schemas.microsoft.com/office/powerpoint/2010/main" val="1869021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51</a:t>
            </a:fld>
            <a:endParaRPr lang="en-US"/>
          </a:p>
        </p:txBody>
      </p:sp>
    </p:spTree>
    <p:extLst>
      <p:ext uri="{BB962C8B-B14F-4D97-AF65-F5344CB8AC3E}">
        <p14:creationId xmlns:p14="http://schemas.microsoft.com/office/powerpoint/2010/main" val="1405531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52</a:t>
            </a:fld>
            <a:endParaRPr lang="en-US"/>
          </a:p>
        </p:txBody>
      </p:sp>
    </p:spTree>
    <p:extLst>
      <p:ext uri="{BB962C8B-B14F-4D97-AF65-F5344CB8AC3E}">
        <p14:creationId xmlns:p14="http://schemas.microsoft.com/office/powerpoint/2010/main" val="1978184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53</a:t>
            </a:fld>
            <a:endParaRPr lang="en-US"/>
          </a:p>
        </p:txBody>
      </p:sp>
    </p:spTree>
    <p:extLst>
      <p:ext uri="{BB962C8B-B14F-4D97-AF65-F5344CB8AC3E}">
        <p14:creationId xmlns:p14="http://schemas.microsoft.com/office/powerpoint/2010/main" val="1836788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54</a:t>
            </a:fld>
            <a:endParaRPr lang="en-US"/>
          </a:p>
        </p:txBody>
      </p:sp>
    </p:spTree>
    <p:extLst>
      <p:ext uri="{BB962C8B-B14F-4D97-AF65-F5344CB8AC3E}">
        <p14:creationId xmlns:p14="http://schemas.microsoft.com/office/powerpoint/2010/main" val="3700870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55</a:t>
            </a:fld>
            <a:endParaRPr lang="en-US"/>
          </a:p>
        </p:txBody>
      </p:sp>
    </p:spTree>
    <p:extLst>
      <p:ext uri="{BB962C8B-B14F-4D97-AF65-F5344CB8AC3E}">
        <p14:creationId xmlns:p14="http://schemas.microsoft.com/office/powerpoint/2010/main" val="748912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56</a:t>
            </a:fld>
            <a:endParaRPr lang="en-US"/>
          </a:p>
        </p:txBody>
      </p:sp>
    </p:spTree>
    <p:extLst>
      <p:ext uri="{BB962C8B-B14F-4D97-AF65-F5344CB8AC3E}">
        <p14:creationId xmlns:p14="http://schemas.microsoft.com/office/powerpoint/2010/main" val="3115975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57</a:t>
            </a:fld>
            <a:endParaRPr lang="en-US"/>
          </a:p>
        </p:txBody>
      </p:sp>
    </p:spTree>
    <p:extLst>
      <p:ext uri="{BB962C8B-B14F-4D97-AF65-F5344CB8AC3E}">
        <p14:creationId xmlns:p14="http://schemas.microsoft.com/office/powerpoint/2010/main" val="1748756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58</a:t>
            </a:fld>
            <a:endParaRPr lang="en-US"/>
          </a:p>
        </p:txBody>
      </p:sp>
    </p:spTree>
    <p:extLst>
      <p:ext uri="{BB962C8B-B14F-4D97-AF65-F5344CB8AC3E}">
        <p14:creationId xmlns:p14="http://schemas.microsoft.com/office/powerpoint/2010/main" val="1380046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tip: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that can encourage discussion about strength in difference include: </a:t>
            </a:r>
          </a:p>
          <a:p>
            <a:pPr marL="457200" lvl="0" indent="-298450">
              <a:buSzPts val="1100"/>
              <a:buChar char="-"/>
            </a:pPr>
            <a:r>
              <a:rPr lang="en-US" dirty="0"/>
              <a:t>What advantages would there be to a group that is balanced in these areas of diversity?</a:t>
            </a:r>
          </a:p>
          <a:p>
            <a:pPr marL="457200" lvl="0" indent="-298450">
              <a:buSzPts val="1100"/>
              <a:buChar char="-"/>
            </a:pPr>
            <a:r>
              <a:rPr lang="en-US" dirty="0"/>
              <a:t>What challenges can come to group that is diverse? How can those challenges be addressed?</a:t>
            </a:r>
          </a:p>
          <a:p>
            <a:pPr marL="457200" lvl="0" indent="-298450">
              <a:buSzPts val="1100"/>
              <a:buChar char="-"/>
            </a:pPr>
            <a:r>
              <a:rPr lang="en-US" dirty="0"/>
              <a:t>What challenges can come to a group that lacks diversity in any of these aspects?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59</a:t>
            </a:fld>
            <a:endParaRPr lang="en-US"/>
          </a:p>
        </p:txBody>
      </p:sp>
    </p:spTree>
    <p:extLst>
      <p:ext uri="{BB962C8B-B14F-4D97-AF65-F5344CB8AC3E}">
        <p14:creationId xmlns:p14="http://schemas.microsoft.com/office/powerpoint/2010/main" val="1902641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60</a:t>
            </a:fld>
            <a:endParaRPr lang="en-US"/>
          </a:p>
        </p:txBody>
      </p:sp>
    </p:spTree>
    <p:extLst>
      <p:ext uri="{BB962C8B-B14F-4D97-AF65-F5344CB8AC3E}">
        <p14:creationId xmlns:p14="http://schemas.microsoft.com/office/powerpoint/2010/main" val="76599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a:t>
            </a:fld>
            <a:endParaRPr lang="en-US"/>
          </a:p>
        </p:txBody>
      </p:sp>
    </p:spTree>
    <p:extLst>
      <p:ext uri="{BB962C8B-B14F-4D97-AF65-F5344CB8AC3E}">
        <p14:creationId xmlns:p14="http://schemas.microsoft.com/office/powerpoint/2010/main" val="2251954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Clr>
                <a:schemeClr val="dk1"/>
              </a:buClr>
              <a:buSzPts val="1100"/>
              <a:buFont typeface="Arial"/>
              <a:buNone/>
            </a:pPr>
            <a:r>
              <a:rPr lang="en-US" dirty="0"/>
              <a:t>Additional reading: </a:t>
            </a:r>
          </a:p>
          <a:p>
            <a:pPr marL="0" lvl="0" indent="0" algn="l" rtl="0">
              <a:spcBef>
                <a:spcPts val="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Yilmaz, S, Daly, S. R., Seifert, C. M., &amp; Gonzalez, R. (2015) How do designers generate new ideas? Design Heuristics across two disciplines. </a:t>
            </a:r>
            <a:r>
              <a:rPr lang="en-US" i="1" dirty="0"/>
              <a:t>Design Science</a:t>
            </a:r>
            <a:r>
              <a:rPr lang="en-US" dirty="0"/>
              <a:t>, 1:1-29.</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Daly, S. R., &amp; Yilmaz, S, (2015). Directing Convergent and Divergent Activity through Design Feedback.</a:t>
            </a:r>
            <a:r>
              <a:rPr lang="en-US" sz="1200" b="0" i="0" u="none" strike="noStrike" cap="none" dirty="0">
                <a:solidFill>
                  <a:srgbClr val="000000"/>
                </a:solidFill>
                <a:effectLst/>
                <a:latin typeface="Arial"/>
                <a:ea typeface="Arial"/>
                <a:cs typeface="Arial"/>
                <a:sym typeface="Arial"/>
              </a:rPr>
              <a:t> </a:t>
            </a:r>
            <a:r>
              <a:rPr lang="en-US" sz="1200" b="0" i="1" u="none" strike="noStrike" cap="none" dirty="0">
                <a:solidFill>
                  <a:srgbClr val="000000"/>
                </a:solidFill>
                <a:effectLst/>
                <a:latin typeface="Arial"/>
                <a:ea typeface="Arial"/>
                <a:cs typeface="Arial"/>
                <a:sym typeface="Arial"/>
              </a:rPr>
              <a:t>Analyzing Design Review Conversation, </a:t>
            </a:r>
            <a:r>
              <a:rPr lang="en-US" sz="1200" b="0" i="0" u="none" strike="noStrike" cap="none" dirty="0">
                <a:solidFill>
                  <a:srgbClr val="000000"/>
                </a:solidFill>
                <a:effectLst/>
                <a:latin typeface="Arial"/>
                <a:ea typeface="Arial"/>
                <a:cs typeface="Arial"/>
                <a:sym typeface="Arial"/>
              </a:rPr>
              <a:t>21: 413-429.</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61</a:t>
            </a:fld>
            <a:endParaRPr lang="en-US"/>
          </a:p>
        </p:txBody>
      </p:sp>
    </p:spTree>
    <p:extLst>
      <p:ext uri="{BB962C8B-B14F-4D97-AF65-F5344CB8AC3E}">
        <p14:creationId xmlns:p14="http://schemas.microsoft.com/office/powerpoint/2010/main" val="16587265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62</a:t>
            </a:fld>
            <a:endParaRPr lang="en-US"/>
          </a:p>
        </p:txBody>
      </p:sp>
    </p:spTree>
    <p:extLst>
      <p:ext uri="{BB962C8B-B14F-4D97-AF65-F5344CB8AC3E}">
        <p14:creationId xmlns:p14="http://schemas.microsoft.com/office/powerpoint/2010/main" val="5585929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63</a:t>
            </a:fld>
            <a:endParaRPr lang="en-US"/>
          </a:p>
        </p:txBody>
      </p:sp>
    </p:spTree>
    <p:extLst>
      <p:ext uri="{BB962C8B-B14F-4D97-AF65-F5344CB8AC3E}">
        <p14:creationId xmlns:p14="http://schemas.microsoft.com/office/powerpoint/2010/main" val="41437421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64</a:t>
            </a:fld>
            <a:endParaRPr lang="en-US"/>
          </a:p>
        </p:txBody>
      </p:sp>
    </p:spTree>
    <p:extLst>
      <p:ext uri="{BB962C8B-B14F-4D97-AF65-F5344CB8AC3E}">
        <p14:creationId xmlns:p14="http://schemas.microsoft.com/office/powerpoint/2010/main" val="42689908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65</a:t>
            </a:fld>
            <a:endParaRPr lang="en-US"/>
          </a:p>
        </p:txBody>
      </p:sp>
    </p:spTree>
    <p:extLst>
      <p:ext uri="{BB962C8B-B14F-4D97-AF65-F5344CB8AC3E}">
        <p14:creationId xmlns:p14="http://schemas.microsoft.com/office/powerpoint/2010/main" val="544566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66</a:t>
            </a:fld>
            <a:endParaRPr lang="en-US"/>
          </a:p>
        </p:txBody>
      </p:sp>
    </p:spTree>
    <p:extLst>
      <p:ext uri="{BB962C8B-B14F-4D97-AF65-F5344CB8AC3E}">
        <p14:creationId xmlns:p14="http://schemas.microsoft.com/office/powerpoint/2010/main" val="2486160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67</a:t>
            </a:fld>
            <a:endParaRPr lang="en-US"/>
          </a:p>
        </p:txBody>
      </p:sp>
    </p:spTree>
    <p:extLst>
      <p:ext uri="{BB962C8B-B14F-4D97-AF65-F5344CB8AC3E}">
        <p14:creationId xmlns:p14="http://schemas.microsoft.com/office/powerpoint/2010/main" val="2826852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Greenwald, A. G. &amp; Pettigrew, T. F. (2014). With Malice Toward None and Charity Toward Some: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Ingroup Favoritism Enables Discrimination. </a:t>
            </a:r>
            <a:r>
              <a:rPr lang="en-US" i="1" dirty="0"/>
              <a:t>American Psychologist 69</a:t>
            </a:r>
            <a:r>
              <a:rPr lang="en-US" i="0" dirty="0"/>
              <a:t> (7): 669-684. </a:t>
            </a:r>
            <a:r>
              <a:rPr lang="en-US" dirty="0"/>
              <a:t>DOI: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10.1037/a0036056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U. of Colorado. (n.d.) The Potential Influence of Unconscious Bias on Evaluation of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Retrieved from https://</a:t>
            </a:r>
            <a:r>
              <a:rPr lang="en-US" dirty="0" err="1"/>
              <a:t>www.colorado.edu</a:t>
            </a:r>
            <a:r>
              <a:rPr lang="en-US" dirty="0"/>
              <a:t>/</a:t>
            </a:r>
            <a:r>
              <a:rPr lang="en-US" dirty="0" err="1"/>
              <a:t>hr</a:t>
            </a:r>
            <a:r>
              <a:rPr lang="en-US" dirty="0"/>
              <a:t>/sites/default/files/attached-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files/the_potential_influence_of_unconscious_bias_on_evaluation_of_candidates.pdf.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68</a:t>
            </a:fld>
            <a:endParaRPr lang="en-US"/>
          </a:p>
        </p:txBody>
      </p:sp>
    </p:spTree>
    <p:extLst>
      <p:ext uri="{BB962C8B-B14F-4D97-AF65-F5344CB8AC3E}">
        <p14:creationId xmlns:p14="http://schemas.microsoft.com/office/powerpoint/2010/main" val="3385295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69</a:t>
            </a:fld>
            <a:endParaRPr lang="en-US"/>
          </a:p>
        </p:txBody>
      </p:sp>
    </p:spTree>
    <p:extLst>
      <p:ext uri="{BB962C8B-B14F-4D97-AF65-F5344CB8AC3E}">
        <p14:creationId xmlns:p14="http://schemas.microsoft.com/office/powerpoint/2010/main" val="1554938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aadb8737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aadb8737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754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a:t>
            </a:fld>
            <a:endParaRPr lang="en-US"/>
          </a:p>
        </p:txBody>
      </p:sp>
    </p:spTree>
    <p:extLst>
      <p:ext uri="{BB962C8B-B14F-4D97-AF65-F5344CB8AC3E}">
        <p14:creationId xmlns:p14="http://schemas.microsoft.com/office/powerpoint/2010/main" val="3569603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71</a:t>
            </a:fld>
            <a:endParaRPr lang="en-US"/>
          </a:p>
        </p:txBody>
      </p:sp>
    </p:spTree>
    <p:extLst>
      <p:ext uri="{BB962C8B-B14F-4D97-AF65-F5344CB8AC3E}">
        <p14:creationId xmlns:p14="http://schemas.microsoft.com/office/powerpoint/2010/main" val="7163727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72</a:t>
            </a:fld>
            <a:endParaRPr lang="en-US"/>
          </a:p>
        </p:txBody>
      </p:sp>
    </p:spTree>
    <p:extLst>
      <p:ext uri="{BB962C8B-B14F-4D97-AF65-F5344CB8AC3E}">
        <p14:creationId xmlns:p14="http://schemas.microsoft.com/office/powerpoint/2010/main" val="16371341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73</a:t>
            </a:fld>
            <a:endParaRPr lang="en-US"/>
          </a:p>
        </p:txBody>
      </p:sp>
    </p:spTree>
    <p:extLst>
      <p:ext uri="{BB962C8B-B14F-4D97-AF65-F5344CB8AC3E}">
        <p14:creationId xmlns:p14="http://schemas.microsoft.com/office/powerpoint/2010/main" val="42485709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74</a:t>
            </a:fld>
            <a:endParaRPr lang="en-US"/>
          </a:p>
        </p:txBody>
      </p:sp>
    </p:spTree>
    <p:extLst>
      <p:ext uri="{BB962C8B-B14F-4D97-AF65-F5344CB8AC3E}">
        <p14:creationId xmlns:p14="http://schemas.microsoft.com/office/powerpoint/2010/main" val="1726078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75</a:t>
            </a:fld>
            <a:endParaRPr lang="en-US"/>
          </a:p>
        </p:txBody>
      </p:sp>
    </p:spTree>
    <p:extLst>
      <p:ext uri="{BB962C8B-B14F-4D97-AF65-F5344CB8AC3E}">
        <p14:creationId xmlns:p14="http://schemas.microsoft.com/office/powerpoint/2010/main" val="25792932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76</a:t>
            </a:fld>
            <a:endParaRPr lang="en-US"/>
          </a:p>
        </p:txBody>
      </p:sp>
    </p:spTree>
    <p:extLst>
      <p:ext uri="{BB962C8B-B14F-4D97-AF65-F5344CB8AC3E}">
        <p14:creationId xmlns:p14="http://schemas.microsoft.com/office/powerpoint/2010/main" val="31947262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77</a:t>
            </a:fld>
            <a:endParaRPr lang="en-US"/>
          </a:p>
        </p:txBody>
      </p:sp>
    </p:spTree>
    <p:extLst>
      <p:ext uri="{BB962C8B-B14F-4D97-AF65-F5344CB8AC3E}">
        <p14:creationId xmlns:p14="http://schemas.microsoft.com/office/powerpoint/2010/main" val="3278963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78</a:t>
            </a:fld>
            <a:endParaRPr lang="en-US"/>
          </a:p>
        </p:txBody>
      </p:sp>
    </p:spTree>
    <p:extLst>
      <p:ext uri="{BB962C8B-B14F-4D97-AF65-F5344CB8AC3E}">
        <p14:creationId xmlns:p14="http://schemas.microsoft.com/office/powerpoint/2010/main" val="17028869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79</a:t>
            </a:fld>
            <a:endParaRPr lang="en-US"/>
          </a:p>
        </p:txBody>
      </p:sp>
    </p:spTree>
    <p:extLst>
      <p:ext uri="{BB962C8B-B14F-4D97-AF65-F5344CB8AC3E}">
        <p14:creationId xmlns:p14="http://schemas.microsoft.com/office/powerpoint/2010/main" val="13289785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80</a:t>
            </a:fld>
            <a:endParaRPr lang="en-US"/>
          </a:p>
        </p:txBody>
      </p:sp>
    </p:spTree>
    <p:extLst>
      <p:ext uri="{BB962C8B-B14F-4D97-AF65-F5344CB8AC3E}">
        <p14:creationId xmlns:p14="http://schemas.microsoft.com/office/powerpoint/2010/main" val="339194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a:t>
            </a:fld>
            <a:endParaRPr lang="en-US"/>
          </a:p>
        </p:txBody>
      </p:sp>
    </p:spTree>
    <p:extLst>
      <p:ext uri="{BB962C8B-B14F-4D97-AF65-F5344CB8AC3E}">
        <p14:creationId xmlns:p14="http://schemas.microsoft.com/office/powerpoint/2010/main" val="13709317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81</a:t>
            </a:fld>
            <a:endParaRPr lang="en-US"/>
          </a:p>
        </p:txBody>
      </p:sp>
    </p:spTree>
    <p:extLst>
      <p:ext uri="{BB962C8B-B14F-4D97-AF65-F5344CB8AC3E}">
        <p14:creationId xmlns:p14="http://schemas.microsoft.com/office/powerpoint/2010/main" val="32307548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82</a:t>
            </a:fld>
            <a:endParaRPr lang="en-US"/>
          </a:p>
        </p:txBody>
      </p:sp>
    </p:spTree>
    <p:extLst>
      <p:ext uri="{BB962C8B-B14F-4D97-AF65-F5344CB8AC3E}">
        <p14:creationId xmlns:p14="http://schemas.microsoft.com/office/powerpoint/2010/main" val="28626164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83</a:t>
            </a:fld>
            <a:endParaRPr lang="en-US"/>
          </a:p>
        </p:txBody>
      </p:sp>
    </p:spTree>
    <p:extLst>
      <p:ext uri="{BB962C8B-B14F-4D97-AF65-F5344CB8AC3E}">
        <p14:creationId xmlns:p14="http://schemas.microsoft.com/office/powerpoint/2010/main" val="2268749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84</a:t>
            </a:fld>
            <a:endParaRPr lang="en-US"/>
          </a:p>
        </p:txBody>
      </p:sp>
    </p:spTree>
    <p:extLst>
      <p:ext uri="{BB962C8B-B14F-4D97-AF65-F5344CB8AC3E}">
        <p14:creationId xmlns:p14="http://schemas.microsoft.com/office/powerpoint/2010/main" val="18967472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85</a:t>
            </a:fld>
            <a:endParaRPr lang="en-US"/>
          </a:p>
        </p:txBody>
      </p:sp>
    </p:spTree>
    <p:extLst>
      <p:ext uri="{BB962C8B-B14F-4D97-AF65-F5344CB8AC3E}">
        <p14:creationId xmlns:p14="http://schemas.microsoft.com/office/powerpoint/2010/main" val="41950425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86</a:t>
            </a:fld>
            <a:endParaRPr lang="en-US"/>
          </a:p>
        </p:txBody>
      </p:sp>
    </p:spTree>
    <p:extLst>
      <p:ext uri="{BB962C8B-B14F-4D97-AF65-F5344CB8AC3E}">
        <p14:creationId xmlns:p14="http://schemas.microsoft.com/office/powerpoint/2010/main" val="20713021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87</a:t>
            </a:fld>
            <a:endParaRPr lang="en-US"/>
          </a:p>
        </p:txBody>
      </p:sp>
    </p:spTree>
    <p:extLst>
      <p:ext uri="{BB962C8B-B14F-4D97-AF65-F5344CB8AC3E}">
        <p14:creationId xmlns:p14="http://schemas.microsoft.com/office/powerpoint/2010/main" val="39687163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88</a:t>
            </a:fld>
            <a:endParaRPr lang="en-US"/>
          </a:p>
        </p:txBody>
      </p:sp>
    </p:spTree>
    <p:extLst>
      <p:ext uri="{BB962C8B-B14F-4D97-AF65-F5344CB8AC3E}">
        <p14:creationId xmlns:p14="http://schemas.microsoft.com/office/powerpoint/2010/main" val="40421359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89</a:t>
            </a:fld>
            <a:endParaRPr lang="en-US"/>
          </a:p>
        </p:txBody>
      </p:sp>
    </p:spTree>
    <p:extLst>
      <p:ext uri="{BB962C8B-B14F-4D97-AF65-F5344CB8AC3E}">
        <p14:creationId xmlns:p14="http://schemas.microsoft.com/office/powerpoint/2010/main" val="22469764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90</a:t>
            </a:fld>
            <a:endParaRPr lang="en-US"/>
          </a:p>
        </p:txBody>
      </p:sp>
    </p:spTree>
    <p:extLst>
      <p:ext uri="{BB962C8B-B14F-4D97-AF65-F5344CB8AC3E}">
        <p14:creationId xmlns:p14="http://schemas.microsoft.com/office/powerpoint/2010/main" val="315459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a:t>
            </a:fld>
            <a:endParaRPr lang="en-US"/>
          </a:p>
        </p:txBody>
      </p:sp>
    </p:spTree>
    <p:extLst>
      <p:ext uri="{BB962C8B-B14F-4D97-AF65-F5344CB8AC3E}">
        <p14:creationId xmlns:p14="http://schemas.microsoft.com/office/powerpoint/2010/main" val="9671314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91</a:t>
            </a:fld>
            <a:endParaRPr lang="en-US"/>
          </a:p>
        </p:txBody>
      </p:sp>
    </p:spTree>
    <p:extLst>
      <p:ext uri="{BB962C8B-B14F-4D97-AF65-F5344CB8AC3E}">
        <p14:creationId xmlns:p14="http://schemas.microsoft.com/office/powerpoint/2010/main" val="35596911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92</a:t>
            </a:fld>
            <a:endParaRPr lang="en-US"/>
          </a:p>
        </p:txBody>
      </p:sp>
    </p:spTree>
    <p:extLst>
      <p:ext uri="{BB962C8B-B14F-4D97-AF65-F5344CB8AC3E}">
        <p14:creationId xmlns:p14="http://schemas.microsoft.com/office/powerpoint/2010/main" val="26479572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93</a:t>
            </a:fld>
            <a:endParaRPr lang="en-US"/>
          </a:p>
        </p:txBody>
      </p:sp>
    </p:spTree>
    <p:extLst>
      <p:ext uri="{BB962C8B-B14F-4D97-AF65-F5344CB8AC3E}">
        <p14:creationId xmlns:p14="http://schemas.microsoft.com/office/powerpoint/2010/main" val="42489990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94</a:t>
            </a:fld>
            <a:endParaRPr lang="en-US"/>
          </a:p>
        </p:txBody>
      </p:sp>
    </p:spTree>
    <p:extLst>
      <p:ext uri="{BB962C8B-B14F-4D97-AF65-F5344CB8AC3E}">
        <p14:creationId xmlns:p14="http://schemas.microsoft.com/office/powerpoint/2010/main" val="24795904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95</a:t>
            </a:fld>
            <a:endParaRPr lang="en-US"/>
          </a:p>
        </p:txBody>
      </p:sp>
    </p:spTree>
    <p:extLst>
      <p:ext uri="{BB962C8B-B14F-4D97-AF65-F5344CB8AC3E}">
        <p14:creationId xmlns:p14="http://schemas.microsoft.com/office/powerpoint/2010/main" val="36290528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96</a:t>
            </a:fld>
            <a:endParaRPr lang="en-US"/>
          </a:p>
        </p:txBody>
      </p:sp>
    </p:spTree>
    <p:extLst>
      <p:ext uri="{BB962C8B-B14F-4D97-AF65-F5344CB8AC3E}">
        <p14:creationId xmlns:p14="http://schemas.microsoft.com/office/powerpoint/2010/main" val="36342692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97</a:t>
            </a:fld>
            <a:endParaRPr lang="en-US"/>
          </a:p>
        </p:txBody>
      </p:sp>
    </p:spTree>
    <p:extLst>
      <p:ext uri="{BB962C8B-B14F-4D97-AF65-F5344CB8AC3E}">
        <p14:creationId xmlns:p14="http://schemas.microsoft.com/office/powerpoint/2010/main" val="28771440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r>
              <a:rPr lang="en-US" dirty="0"/>
              <a:t>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98</a:t>
            </a:fld>
            <a:endParaRPr lang="en-US"/>
          </a:p>
        </p:txBody>
      </p:sp>
    </p:spTree>
    <p:extLst>
      <p:ext uri="{BB962C8B-B14F-4D97-AF65-F5344CB8AC3E}">
        <p14:creationId xmlns:p14="http://schemas.microsoft.com/office/powerpoint/2010/main" val="1491587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a:p>
            <a:r>
              <a:rPr lang="en-US" dirty="0"/>
              <a:t>To open an orange hyperlink, right click and select “hyperlink” then “open link”. </a:t>
            </a:r>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99</a:t>
            </a:fld>
            <a:endParaRPr lang="en-US"/>
          </a:p>
        </p:txBody>
      </p:sp>
    </p:spTree>
    <p:extLst>
      <p:ext uri="{BB962C8B-B14F-4D97-AF65-F5344CB8AC3E}">
        <p14:creationId xmlns:p14="http://schemas.microsoft.com/office/powerpoint/2010/main" val="11534182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464646"/>
                </a:solidFill>
                <a:effectLst/>
                <a:latin typeface="Arial" panose="020B0604020202020204" pitchFamily="34" charset="0"/>
              </a:rPr>
              <a:t>Creative Commons Licensing information: </a:t>
            </a:r>
            <a:r>
              <a:rPr lang="en-US" dirty="0">
                <a:hlinkClick r:id="rId3"/>
              </a:rPr>
              <a:t>https://creativecommons.org/licenses/by-nc-sa/4.0/</a:t>
            </a:r>
            <a:endParaRPr lang="en-US" dirty="0"/>
          </a:p>
          <a:p>
            <a:endParaRPr lang="en-US" dirty="0"/>
          </a:p>
        </p:txBody>
      </p:sp>
      <p:sp>
        <p:nvSpPr>
          <p:cNvPr id="4" name="Footer Placeholder 3"/>
          <p:cNvSpPr>
            <a:spLocks noGrp="1"/>
          </p:cNvSpPr>
          <p:nvPr>
            <p:ph type="ftr" sz="quarter" idx="4"/>
          </p:nvPr>
        </p:nvSpPr>
        <p:spPr/>
        <p:txBody>
          <a:bodyPr/>
          <a:lstStyle/>
          <a:p>
            <a:r>
              <a:rPr lang="en-US"/>
              <a:t>The DAT Project: Digital Toolkit</a:t>
            </a:r>
          </a:p>
        </p:txBody>
      </p:sp>
      <p:sp>
        <p:nvSpPr>
          <p:cNvPr id="5" name="Slide Number Placeholder 4"/>
          <p:cNvSpPr>
            <a:spLocks noGrp="1"/>
          </p:cNvSpPr>
          <p:nvPr>
            <p:ph type="sldNum" sz="quarter" idx="5"/>
          </p:nvPr>
        </p:nvSpPr>
        <p:spPr/>
        <p:txBody>
          <a:bodyPr/>
          <a:lstStyle/>
          <a:p>
            <a:fld id="{558863EA-CFBD-43BA-8B64-66B975B6BD9E}" type="slidenum">
              <a:rPr lang="en-US" smtClean="0"/>
              <a:t>100</a:t>
            </a:fld>
            <a:endParaRPr lang="en-US"/>
          </a:p>
        </p:txBody>
      </p:sp>
    </p:spTree>
    <p:extLst>
      <p:ext uri="{BB962C8B-B14F-4D97-AF65-F5344CB8AC3E}">
        <p14:creationId xmlns:p14="http://schemas.microsoft.com/office/powerpoint/2010/main" val="2040961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Deck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A42B-0343-4C99-8320-67C3DC5B21C7}"/>
              </a:ext>
            </a:extLst>
          </p:cNvPr>
          <p:cNvSpPr>
            <a:spLocks noGrp="1"/>
          </p:cNvSpPr>
          <p:nvPr>
            <p:ph type="title"/>
          </p:nvPr>
        </p:nvSpPr>
        <p:spPr>
          <a:xfrm>
            <a:off x="831850" y="1129876"/>
            <a:ext cx="10515600" cy="2440176"/>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1240CED-CAFE-4796-B9D4-D92D127C3E3B}"/>
              </a:ext>
            </a:extLst>
          </p:cNvPr>
          <p:cNvSpPr>
            <a:spLocks noGrp="1"/>
          </p:cNvSpPr>
          <p:nvPr>
            <p:ph type="body" idx="1"/>
          </p:nvPr>
        </p:nvSpPr>
        <p:spPr>
          <a:xfrm>
            <a:off x="831850" y="3706238"/>
            <a:ext cx="10515600" cy="1342539"/>
          </a:xfrm>
        </p:spPr>
        <p:txBody>
          <a:bodyPr>
            <a:normAutofit/>
          </a:bodyPr>
          <a:lstStyle>
            <a:lvl1pPr marL="0" indent="0">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E2CD8C5-C6CF-45B7-BA9C-347EA956E1C2}"/>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defRPr>
            </a:lvl1pPr>
          </a:lstStyle>
          <a:p>
            <a:r>
              <a:rPr lang="en-US" dirty="0"/>
              <a:t>Departmental Action Team Project</a:t>
            </a:r>
          </a:p>
        </p:txBody>
      </p:sp>
      <p:sp>
        <p:nvSpPr>
          <p:cNvPr id="5" name="Footer Placeholder 4">
            <a:extLst>
              <a:ext uri="{FF2B5EF4-FFF2-40B4-BE49-F238E27FC236}">
                <a16:creationId xmlns:a16="http://schemas.microsoft.com/office/drawing/2014/main" id="{2659379E-6EC9-4602-99EB-453C2965578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r>
              <a:rPr lang="en-US" dirty="0"/>
              <a:t>DAT Digital Toolkit</a:t>
            </a:r>
          </a:p>
        </p:txBody>
      </p:sp>
      <p:sp>
        <p:nvSpPr>
          <p:cNvPr id="6" name="Slide Number Placeholder 5">
            <a:extLst>
              <a:ext uri="{FF2B5EF4-FFF2-40B4-BE49-F238E27FC236}">
                <a16:creationId xmlns:a16="http://schemas.microsoft.com/office/drawing/2014/main" id="{251D4C79-7BBD-4CF8-A83E-F2AD9D90A2A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2"/>
                </a:solidFill>
              </a:defRPr>
            </a:lvl1pPr>
          </a:lstStyle>
          <a:p>
            <a:fld id="{A6E1AED7-D82A-4231-9752-3B3254430A5A}" type="slidenum">
              <a:rPr lang="en-US" smtClean="0"/>
              <a:pPr/>
              <a:t>‹#›</a:t>
            </a:fld>
            <a:endParaRPr lang="en-US"/>
          </a:p>
        </p:txBody>
      </p:sp>
      <p:pic>
        <p:nvPicPr>
          <p:cNvPr id="11" name="Graphic 10">
            <a:extLst>
              <a:ext uri="{FF2B5EF4-FFF2-40B4-BE49-F238E27FC236}">
                <a16:creationId xmlns:a16="http://schemas.microsoft.com/office/drawing/2014/main" id="{D94FA136-8F80-4F71-AFF1-108FB1F0C2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 y="5846127"/>
            <a:ext cx="838200" cy="293370"/>
          </a:xfrm>
          <a:prstGeom prst="rect">
            <a:avLst/>
          </a:prstGeom>
        </p:spPr>
      </p:pic>
    </p:spTree>
    <p:extLst>
      <p:ext uri="{BB962C8B-B14F-4D97-AF65-F5344CB8AC3E}">
        <p14:creationId xmlns:p14="http://schemas.microsoft.com/office/powerpoint/2010/main" val="109086133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Blocks with arrow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9C8504-E054-4DAC-955D-3E512466AF7F}"/>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4" name="Footer Placeholder 3">
            <a:extLst>
              <a:ext uri="{FF2B5EF4-FFF2-40B4-BE49-F238E27FC236}">
                <a16:creationId xmlns:a16="http://schemas.microsoft.com/office/drawing/2014/main" id="{93704C15-7FE8-4C3D-8916-D63EF1A3068A}"/>
              </a:ext>
            </a:extLst>
          </p:cNvPr>
          <p:cNvSpPr>
            <a:spLocks noGrp="1"/>
          </p:cNvSpPr>
          <p:nvPr>
            <p:ph type="ftr" sz="quarter" idx="11"/>
          </p:nvPr>
        </p:nvSpPr>
        <p:spPr>
          <a:xfrm>
            <a:off x="4038600" y="6356350"/>
            <a:ext cx="4114800" cy="365125"/>
          </a:xfrm>
          <a:prstGeom prst="rect">
            <a:avLst/>
          </a:prstGeom>
        </p:spPr>
        <p:txBody>
          <a:bodyPr/>
          <a:lstStyle/>
          <a:p>
            <a:endParaRPr lang="en-US" b="0" dirty="0"/>
          </a:p>
        </p:txBody>
      </p:sp>
      <p:sp>
        <p:nvSpPr>
          <p:cNvPr id="5" name="Slide Number Placeholder 4">
            <a:extLst>
              <a:ext uri="{FF2B5EF4-FFF2-40B4-BE49-F238E27FC236}">
                <a16:creationId xmlns:a16="http://schemas.microsoft.com/office/drawing/2014/main" id="{59CE3912-62CC-486C-9567-246A8D732707}"/>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15" name="Text Placeholder 14">
            <a:extLst>
              <a:ext uri="{FF2B5EF4-FFF2-40B4-BE49-F238E27FC236}">
                <a16:creationId xmlns:a16="http://schemas.microsoft.com/office/drawing/2014/main" id="{B1A16525-9CB9-49A7-AD68-D899931F9FD0}"/>
              </a:ext>
            </a:extLst>
          </p:cNvPr>
          <p:cNvSpPr>
            <a:spLocks noGrp="1"/>
          </p:cNvSpPr>
          <p:nvPr>
            <p:ph type="body" sz="quarter" idx="13"/>
          </p:nvPr>
        </p:nvSpPr>
        <p:spPr>
          <a:xfrm>
            <a:off x="838201" y="1752131"/>
            <a:ext cx="3437020" cy="3744284"/>
          </a:xfrm>
          <a:solidFill>
            <a:schemeClr val="accent6"/>
          </a:solidFill>
          <a:ln w="38100">
            <a:noFill/>
          </a:ln>
        </p:spPr>
        <p:txBody>
          <a:bodyPr lIns="182880" tIns="182880" rIns="182880" bIns="91440">
            <a:noAutofit/>
          </a:bodyPr>
          <a:lstStyle>
            <a:lvl1pPr indent="-182880">
              <a:lnSpc>
                <a:spcPct val="100000"/>
              </a:lnSpc>
              <a:spcAft>
                <a:spcPts val="600"/>
              </a:spcAft>
              <a:buFont typeface="Wingdings" panose="05000000000000000000" pitchFamily="2" charset="2"/>
              <a:buChar char="§"/>
              <a:defRPr sz="2000"/>
            </a:lvl1pPr>
            <a:lvl2pPr indent="-182880">
              <a:lnSpc>
                <a:spcPct val="100000"/>
              </a:lnSpc>
              <a:spcAft>
                <a:spcPts val="600"/>
              </a:spcAft>
              <a:buFont typeface="Wingdings" panose="05000000000000000000" pitchFamily="2" charset="2"/>
              <a:buChar char="§"/>
              <a:defRPr sz="1800"/>
            </a:lvl2pPr>
            <a:lvl3pPr indent="-182880">
              <a:lnSpc>
                <a:spcPct val="100000"/>
              </a:lnSpc>
              <a:spcAft>
                <a:spcPts val="600"/>
              </a:spcAft>
              <a:buFont typeface="Wingdings" panose="05000000000000000000" pitchFamily="2" charset="2"/>
              <a:buChar char="§"/>
              <a:defRPr sz="1600"/>
            </a:lvl3pPr>
            <a:lvl4pPr indent="-182880">
              <a:lnSpc>
                <a:spcPct val="100000"/>
              </a:lnSpc>
              <a:spcAft>
                <a:spcPts val="600"/>
              </a:spcAft>
              <a:buFont typeface="Wingdings" panose="05000000000000000000" pitchFamily="2" charset="2"/>
              <a:buChar char="§"/>
              <a:defRPr sz="1400"/>
            </a:lvl4pPr>
            <a:lvl5pPr indent="-182880">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a:extLst>
              <a:ext uri="{FF2B5EF4-FFF2-40B4-BE49-F238E27FC236}">
                <a16:creationId xmlns:a16="http://schemas.microsoft.com/office/drawing/2014/main" id="{26C2ED84-EAA7-49C7-A9BC-BFF2407217A3}"/>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sp>
        <p:nvSpPr>
          <p:cNvPr id="11" name="Text Placeholder 14">
            <a:extLst>
              <a:ext uri="{FF2B5EF4-FFF2-40B4-BE49-F238E27FC236}">
                <a16:creationId xmlns:a16="http://schemas.microsoft.com/office/drawing/2014/main" id="{3E510AF8-9E49-4F7E-BF26-953F1D9017C3}"/>
              </a:ext>
            </a:extLst>
          </p:cNvPr>
          <p:cNvSpPr>
            <a:spLocks noGrp="1"/>
          </p:cNvSpPr>
          <p:nvPr>
            <p:ph type="body" sz="quarter" idx="16"/>
          </p:nvPr>
        </p:nvSpPr>
        <p:spPr>
          <a:xfrm>
            <a:off x="4377490" y="1752131"/>
            <a:ext cx="3437020" cy="3744284"/>
          </a:xfrm>
          <a:solidFill>
            <a:schemeClr val="bg2"/>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a:extLst>
              <a:ext uri="{FF2B5EF4-FFF2-40B4-BE49-F238E27FC236}">
                <a16:creationId xmlns:a16="http://schemas.microsoft.com/office/drawing/2014/main" id="{C0A61CA3-86EF-4353-AB90-3693E3665C38}"/>
              </a:ext>
            </a:extLst>
          </p:cNvPr>
          <p:cNvSpPr>
            <a:spLocks noGrp="1"/>
          </p:cNvSpPr>
          <p:nvPr>
            <p:ph type="body" sz="quarter" idx="17"/>
          </p:nvPr>
        </p:nvSpPr>
        <p:spPr>
          <a:xfrm>
            <a:off x="7916779" y="1752131"/>
            <a:ext cx="3437020" cy="3744284"/>
          </a:xfrm>
          <a:solidFill>
            <a:schemeClr val="accent5">
              <a:lumMod val="20000"/>
              <a:lumOff val="80000"/>
            </a:schemeClr>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Graphic 26">
            <a:hlinkClick r:id="rId2"/>
            <a:extLst>
              <a:ext uri="{FF2B5EF4-FFF2-40B4-BE49-F238E27FC236}">
                <a16:creationId xmlns:a16="http://schemas.microsoft.com/office/drawing/2014/main" id="{A0EDD496-2399-47B5-9227-36D9A27D1CA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
        <p:nvSpPr>
          <p:cNvPr id="28" name="Title 17">
            <a:extLst>
              <a:ext uri="{FF2B5EF4-FFF2-40B4-BE49-F238E27FC236}">
                <a16:creationId xmlns:a16="http://schemas.microsoft.com/office/drawing/2014/main" id="{9B0627B0-D845-44DA-908F-80164772FAAD}"/>
              </a:ext>
            </a:extLst>
          </p:cNvPr>
          <p:cNvSpPr>
            <a:spLocks noGrp="1"/>
          </p:cNvSpPr>
          <p:nvPr>
            <p:ph type="title"/>
          </p:nvPr>
        </p:nvSpPr>
        <p:spPr>
          <a:xfrm>
            <a:off x="838200" y="365125"/>
            <a:ext cx="10515600" cy="884555"/>
          </a:xfrm>
        </p:spPr>
        <p:txBody>
          <a:bodyPr/>
          <a:lstStyle/>
          <a:p>
            <a:r>
              <a:rPr lang="en-US"/>
              <a:t>Click to edit Master title style</a:t>
            </a:r>
          </a:p>
        </p:txBody>
      </p:sp>
      <p:sp>
        <p:nvSpPr>
          <p:cNvPr id="6" name="Arc 5">
            <a:extLst>
              <a:ext uri="{FF2B5EF4-FFF2-40B4-BE49-F238E27FC236}">
                <a16:creationId xmlns:a16="http://schemas.microsoft.com/office/drawing/2014/main" id="{19CC8629-E4D2-47F2-B071-973A619A6FF6}"/>
              </a:ext>
            </a:extLst>
          </p:cNvPr>
          <p:cNvSpPr/>
          <p:nvPr userDrawn="1"/>
        </p:nvSpPr>
        <p:spPr>
          <a:xfrm>
            <a:off x="3995016" y="1442236"/>
            <a:ext cx="662680" cy="701513"/>
          </a:xfrm>
          <a:prstGeom prst="arc">
            <a:avLst>
              <a:gd name="adj1" fmla="val 12353556"/>
              <a:gd name="adj2" fmla="val 20309171"/>
            </a:avLst>
          </a:prstGeom>
          <a:ln w="127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19F38312-1792-4923-B6E6-CADD99D980CC}"/>
              </a:ext>
            </a:extLst>
          </p:cNvPr>
          <p:cNvSpPr/>
          <p:nvPr userDrawn="1"/>
        </p:nvSpPr>
        <p:spPr>
          <a:xfrm>
            <a:off x="7577888" y="1442236"/>
            <a:ext cx="575512" cy="701513"/>
          </a:xfrm>
          <a:prstGeom prst="arc">
            <a:avLst>
              <a:gd name="adj1" fmla="val 12353556"/>
              <a:gd name="adj2" fmla="val 20309171"/>
            </a:avLst>
          </a:prstGeom>
          <a:ln w="127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682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Blocks with arrow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9C8504-E054-4DAC-955D-3E512466AF7F}"/>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4" name="Footer Placeholder 3">
            <a:extLst>
              <a:ext uri="{FF2B5EF4-FFF2-40B4-BE49-F238E27FC236}">
                <a16:creationId xmlns:a16="http://schemas.microsoft.com/office/drawing/2014/main" id="{93704C15-7FE8-4C3D-8916-D63EF1A3068A}"/>
              </a:ext>
            </a:extLst>
          </p:cNvPr>
          <p:cNvSpPr>
            <a:spLocks noGrp="1"/>
          </p:cNvSpPr>
          <p:nvPr>
            <p:ph type="ftr" sz="quarter" idx="11"/>
          </p:nvPr>
        </p:nvSpPr>
        <p:spPr>
          <a:xfrm>
            <a:off x="4038600" y="6356350"/>
            <a:ext cx="4114800" cy="365125"/>
          </a:xfrm>
          <a:prstGeom prst="rect">
            <a:avLst/>
          </a:prstGeom>
        </p:spPr>
        <p:txBody>
          <a:bodyPr/>
          <a:lstStyle/>
          <a:p>
            <a:endParaRPr lang="en-US" b="0" dirty="0"/>
          </a:p>
        </p:txBody>
      </p:sp>
      <p:sp>
        <p:nvSpPr>
          <p:cNvPr id="5" name="Slide Number Placeholder 4">
            <a:extLst>
              <a:ext uri="{FF2B5EF4-FFF2-40B4-BE49-F238E27FC236}">
                <a16:creationId xmlns:a16="http://schemas.microsoft.com/office/drawing/2014/main" id="{59CE3912-62CC-486C-9567-246A8D732707}"/>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15" name="Text Placeholder 14">
            <a:extLst>
              <a:ext uri="{FF2B5EF4-FFF2-40B4-BE49-F238E27FC236}">
                <a16:creationId xmlns:a16="http://schemas.microsoft.com/office/drawing/2014/main" id="{B1A16525-9CB9-49A7-AD68-D899931F9FD0}"/>
              </a:ext>
            </a:extLst>
          </p:cNvPr>
          <p:cNvSpPr>
            <a:spLocks noGrp="1"/>
          </p:cNvSpPr>
          <p:nvPr>
            <p:ph type="body" sz="quarter" idx="13"/>
          </p:nvPr>
        </p:nvSpPr>
        <p:spPr>
          <a:xfrm>
            <a:off x="838201" y="2001521"/>
            <a:ext cx="3437020" cy="3744284"/>
          </a:xfrm>
          <a:solidFill>
            <a:schemeClr val="accent6"/>
          </a:solidFill>
          <a:ln w="38100">
            <a:noFill/>
          </a:ln>
        </p:spPr>
        <p:txBody>
          <a:bodyPr lIns="182880" tIns="182880" rIns="182880" bIns="91440">
            <a:noAutofit/>
          </a:bodyPr>
          <a:lstStyle>
            <a:lvl1pPr indent="-182880">
              <a:lnSpc>
                <a:spcPct val="100000"/>
              </a:lnSpc>
              <a:spcAft>
                <a:spcPts val="600"/>
              </a:spcAft>
              <a:buFont typeface="Wingdings" panose="05000000000000000000" pitchFamily="2" charset="2"/>
              <a:buChar char="§"/>
              <a:defRPr sz="2000"/>
            </a:lvl1pPr>
            <a:lvl2pPr indent="-182880">
              <a:lnSpc>
                <a:spcPct val="100000"/>
              </a:lnSpc>
              <a:spcAft>
                <a:spcPts val="600"/>
              </a:spcAft>
              <a:buFont typeface="Wingdings" panose="05000000000000000000" pitchFamily="2" charset="2"/>
              <a:buChar char="§"/>
              <a:defRPr sz="1800"/>
            </a:lvl2pPr>
            <a:lvl3pPr indent="-182880">
              <a:lnSpc>
                <a:spcPct val="100000"/>
              </a:lnSpc>
              <a:spcAft>
                <a:spcPts val="600"/>
              </a:spcAft>
              <a:buFont typeface="Wingdings" panose="05000000000000000000" pitchFamily="2" charset="2"/>
              <a:buChar char="§"/>
              <a:defRPr sz="1600"/>
            </a:lvl3pPr>
            <a:lvl4pPr indent="-182880">
              <a:lnSpc>
                <a:spcPct val="100000"/>
              </a:lnSpc>
              <a:spcAft>
                <a:spcPts val="600"/>
              </a:spcAft>
              <a:buFont typeface="Wingdings" panose="05000000000000000000" pitchFamily="2" charset="2"/>
              <a:buChar char="§"/>
              <a:defRPr sz="1400"/>
            </a:lvl4pPr>
            <a:lvl5pPr indent="-182880">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a:extLst>
              <a:ext uri="{FF2B5EF4-FFF2-40B4-BE49-F238E27FC236}">
                <a16:creationId xmlns:a16="http://schemas.microsoft.com/office/drawing/2014/main" id="{26C2ED84-EAA7-49C7-A9BC-BFF2407217A3}"/>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sp>
        <p:nvSpPr>
          <p:cNvPr id="11" name="Text Placeholder 14">
            <a:extLst>
              <a:ext uri="{FF2B5EF4-FFF2-40B4-BE49-F238E27FC236}">
                <a16:creationId xmlns:a16="http://schemas.microsoft.com/office/drawing/2014/main" id="{3E510AF8-9E49-4F7E-BF26-953F1D9017C3}"/>
              </a:ext>
            </a:extLst>
          </p:cNvPr>
          <p:cNvSpPr>
            <a:spLocks noGrp="1"/>
          </p:cNvSpPr>
          <p:nvPr>
            <p:ph type="body" sz="quarter" idx="16"/>
          </p:nvPr>
        </p:nvSpPr>
        <p:spPr>
          <a:xfrm>
            <a:off x="4377490" y="2001521"/>
            <a:ext cx="3437020" cy="3744284"/>
          </a:xfrm>
          <a:solidFill>
            <a:schemeClr val="bg2"/>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a:extLst>
              <a:ext uri="{FF2B5EF4-FFF2-40B4-BE49-F238E27FC236}">
                <a16:creationId xmlns:a16="http://schemas.microsoft.com/office/drawing/2014/main" id="{C0A61CA3-86EF-4353-AB90-3693E3665C38}"/>
              </a:ext>
            </a:extLst>
          </p:cNvPr>
          <p:cNvSpPr>
            <a:spLocks noGrp="1"/>
          </p:cNvSpPr>
          <p:nvPr>
            <p:ph type="body" sz="quarter" idx="17"/>
          </p:nvPr>
        </p:nvSpPr>
        <p:spPr>
          <a:xfrm>
            <a:off x="7916779" y="2001521"/>
            <a:ext cx="3437020" cy="3744284"/>
          </a:xfrm>
          <a:solidFill>
            <a:schemeClr val="accent5">
              <a:lumMod val="20000"/>
              <a:lumOff val="80000"/>
            </a:schemeClr>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7">
            <a:extLst>
              <a:ext uri="{FF2B5EF4-FFF2-40B4-BE49-F238E27FC236}">
                <a16:creationId xmlns:a16="http://schemas.microsoft.com/office/drawing/2014/main" id="{9B0627B0-D845-44DA-908F-80164772FAAD}"/>
              </a:ext>
            </a:extLst>
          </p:cNvPr>
          <p:cNvSpPr>
            <a:spLocks noGrp="1"/>
          </p:cNvSpPr>
          <p:nvPr>
            <p:ph type="title" hasCustomPrompt="1"/>
          </p:nvPr>
        </p:nvSpPr>
        <p:spPr>
          <a:xfrm>
            <a:off x="838200" y="365125"/>
            <a:ext cx="10515600" cy="884555"/>
          </a:xfrm>
        </p:spPr>
        <p:txBody>
          <a:bodyPr/>
          <a:lstStyle/>
          <a:p>
            <a:r>
              <a:rPr lang="en-US" dirty="0"/>
              <a:t>25/10 Crowdsourcing layout</a:t>
            </a:r>
          </a:p>
        </p:txBody>
      </p:sp>
      <p:sp>
        <p:nvSpPr>
          <p:cNvPr id="29" name="Text Placeholder 7">
            <a:extLst>
              <a:ext uri="{FF2B5EF4-FFF2-40B4-BE49-F238E27FC236}">
                <a16:creationId xmlns:a16="http://schemas.microsoft.com/office/drawing/2014/main" id="{476BD91F-2C31-4913-8841-A2AE6D651A4C}"/>
              </a:ext>
            </a:extLst>
          </p:cNvPr>
          <p:cNvSpPr>
            <a:spLocks noGrp="1"/>
          </p:cNvSpPr>
          <p:nvPr>
            <p:ph type="body" sz="quarter" idx="18" hasCustomPrompt="1"/>
          </p:nvPr>
        </p:nvSpPr>
        <p:spPr>
          <a:xfrm>
            <a:off x="838200" y="1312962"/>
            <a:ext cx="10515600" cy="351156"/>
          </a:xfrm>
        </p:spPr>
        <p:txBody>
          <a:bodyPr>
            <a:noAutofit/>
          </a:bodyPr>
          <a:lstStyle>
            <a:lvl1pPr>
              <a:buNone/>
              <a:defRPr sz="2000"/>
            </a:lvl1pPr>
          </a:lstStyle>
          <a:p>
            <a:pPr lvl="0"/>
            <a:r>
              <a:rPr lang="en-US" dirty="0"/>
              <a:t>Subtitle</a:t>
            </a:r>
          </a:p>
        </p:txBody>
      </p:sp>
      <p:sp>
        <p:nvSpPr>
          <p:cNvPr id="6" name="Arc 5">
            <a:extLst>
              <a:ext uri="{FF2B5EF4-FFF2-40B4-BE49-F238E27FC236}">
                <a16:creationId xmlns:a16="http://schemas.microsoft.com/office/drawing/2014/main" id="{19CC8629-E4D2-47F2-B071-973A619A6FF6}"/>
              </a:ext>
            </a:extLst>
          </p:cNvPr>
          <p:cNvSpPr/>
          <p:nvPr userDrawn="1"/>
        </p:nvSpPr>
        <p:spPr>
          <a:xfrm>
            <a:off x="3995016" y="1747046"/>
            <a:ext cx="662680" cy="701513"/>
          </a:xfrm>
          <a:prstGeom prst="arc">
            <a:avLst>
              <a:gd name="adj1" fmla="val 12353556"/>
              <a:gd name="adj2" fmla="val 20309171"/>
            </a:avLst>
          </a:prstGeom>
          <a:ln w="127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19F38312-1792-4923-B6E6-CADD99D980CC}"/>
              </a:ext>
            </a:extLst>
          </p:cNvPr>
          <p:cNvSpPr/>
          <p:nvPr userDrawn="1"/>
        </p:nvSpPr>
        <p:spPr>
          <a:xfrm>
            <a:off x="7577888" y="1747046"/>
            <a:ext cx="575512" cy="701513"/>
          </a:xfrm>
          <a:prstGeom prst="arc">
            <a:avLst>
              <a:gd name="adj1" fmla="val 12353556"/>
              <a:gd name="adj2" fmla="val 20309171"/>
            </a:avLst>
          </a:prstGeom>
          <a:ln w="127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descr="Creative Commons License">
            <a:extLst>
              <a:ext uri="{FF2B5EF4-FFF2-40B4-BE49-F238E27FC236}">
                <a16:creationId xmlns:a16="http://schemas.microsoft.com/office/drawing/2014/main" id="{40C65DEB-3A14-9447-957C-BA1C11425B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7758" y="6413644"/>
            <a:ext cx="873842" cy="30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1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locks - Stack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9C8504-E054-4DAC-955D-3E512466AF7F}"/>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4" name="Footer Placeholder 3">
            <a:extLst>
              <a:ext uri="{FF2B5EF4-FFF2-40B4-BE49-F238E27FC236}">
                <a16:creationId xmlns:a16="http://schemas.microsoft.com/office/drawing/2014/main" id="{93704C15-7FE8-4C3D-8916-D63EF1A3068A}"/>
              </a:ext>
            </a:extLst>
          </p:cNvPr>
          <p:cNvSpPr>
            <a:spLocks noGrp="1"/>
          </p:cNvSpPr>
          <p:nvPr>
            <p:ph type="ftr" sz="quarter" idx="11"/>
          </p:nvPr>
        </p:nvSpPr>
        <p:spPr>
          <a:xfrm>
            <a:off x="4038600" y="6356350"/>
            <a:ext cx="4114800" cy="365125"/>
          </a:xfrm>
          <a:prstGeom prst="rect">
            <a:avLst/>
          </a:prstGeom>
        </p:spPr>
        <p:txBody>
          <a:bodyPr/>
          <a:lstStyle/>
          <a:p>
            <a:endParaRPr lang="en-US" b="0" dirty="0"/>
          </a:p>
        </p:txBody>
      </p:sp>
      <p:sp>
        <p:nvSpPr>
          <p:cNvPr id="5" name="Slide Number Placeholder 4">
            <a:extLst>
              <a:ext uri="{FF2B5EF4-FFF2-40B4-BE49-F238E27FC236}">
                <a16:creationId xmlns:a16="http://schemas.microsoft.com/office/drawing/2014/main" id="{59CE3912-62CC-486C-9567-246A8D732707}"/>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15" name="Text Placeholder 14">
            <a:extLst>
              <a:ext uri="{FF2B5EF4-FFF2-40B4-BE49-F238E27FC236}">
                <a16:creationId xmlns:a16="http://schemas.microsoft.com/office/drawing/2014/main" id="{B1A16525-9CB9-49A7-AD68-D899931F9FD0}"/>
              </a:ext>
            </a:extLst>
          </p:cNvPr>
          <p:cNvSpPr>
            <a:spLocks noGrp="1"/>
          </p:cNvSpPr>
          <p:nvPr>
            <p:ph type="body" sz="quarter" idx="13"/>
          </p:nvPr>
        </p:nvSpPr>
        <p:spPr>
          <a:xfrm>
            <a:off x="838201" y="1788160"/>
            <a:ext cx="4263188" cy="3957645"/>
          </a:xfrm>
          <a:solidFill>
            <a:schemeClr val="accent6"/>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a:extLst>
              <a:ext uri="{FF2B5EF4-FFF2-40B4-BE49-F238E27FC236}">
                <a16:creationId xmlns:a16="http://schemas.microsoft.com/office/drawing/2014/main" id="{633E38C9-6B75-4B5A-A047-2F930AF86A36}"/>
              </a:ext>
            </a:extLst>
          </p:cNvPr>
          <p:cNvSpPr>
            <a:spLocks noGrp="1"/>
          </p:cNvSpPr>
          <p:nvPr>
            <p:ph type="title"/>
          </p:nvPr>
        </p:nvSpPr>
        <p:spPr>
          <a:xfrm>
            <a:off x="838200" y="365125"/>
            <a:ext cx="10515600" cy="884555"/>
          </a:xfrm>
        </p:spPr>
        <p:txBody>
          <a:bodyPr/>
          <a:lstStyle/>
          <a:p>
            <a:r>
              <a:rPr lang="en-US"/>
              <a:t>Click to edit Master title style</a:t>
            </a:r>
          </a:p>
        </p:txBody>
      </p:sp>
      <p:sp>
        <p:nvSpPr>
          <p:cNvPr id="22" name="Text Placeholder 21">
            <a:extLst>
              <a:ext uri="{FF2B5EF4-FFF2-40B4-BE49-F238E27FC236}">
                <a16:creationId xmlns:a16="http://schemas.microsoft.com/office/drawing/2014/main" id="{26C2ED84-EAA7-49C7-A9BC-BFF2407217A3}"/>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sp>
        <p:nvSpPr>
          <p:cNvPr id="11" name="Text Placeholder 14">
            <a:extLst>
              <a:ext uri="{FF2B5EF4-FFF2-40B4-BE49-F238E27FC236}">
                <a16:creationId xmlns:a16="http://schemas.microsoft.com/office/drawing/2014/main" id="{3E510AF8-9E49-4F7E-BF26-953F1D9017C3}"/>
              </a:ext>
            </a:extLst>
          </p:cNvPr>
          <p:cNvSpPr>
            <a:spLocks noGrp="1"/>
          </p:cNvSpPr>
          <p:nvPr>
            <p:ph type="body" sz="quarter" idx="16"/>
          </p:nvPr>
        </p:nvSpPr>
        <p:spPr>
          <a:xfrm>
            <a:off x="5181600" y="1788160"/>
            <a:ext cx="6172198" cy="1934723"/>
          </a:xfrm>
          <a:solidFill>
            <a:schemeClr val="bg2"/>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a:extLst>
              <a:ext uri="{FF2B5EF4-FFF2-40B4-BE49-F238E27FC236}">
                <a16:creationId xmlns:a16="http://schemas.microsoft.com/office/drawing/2014/main" id="{C0A61CA3-86EF-4353-AB90-3693E3665C38}"/>
              </a:ext>
            </a:extLst>
          </p:cNvPr>
          <p:cNvSpPr>
            <a:spLocks noGrp="1"/>
          </p:cNvSpPr>
          <p:nvPr>
            <p:ph type="body" sz="quarter" idx="17"/>
          </p:nvPr>
        </p:nvSpPr>
        <p:spPr>
          <a:xfrm>
            <a:off x="5181599" y="3820356"/>
            <a:ext cx="6172199" cy="1925450"/>
          </a:xfrm>
          <a:solidFill>
            <a:schemeClr val="accent5">
              <a:lumMod val="20000"/>
              <a:lumOff val="80000"/>
            </a:schemeClr>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hlinkClick r:id="rId2"/>
            <a:extLst>
              <a:ext uri="{FF2B5EF4-FFF2-40B4-BE49-F238E27FC236}">
                <a16:creationId xmlns:a16="http://schemas.microsoft.com/office/drawing/2014/main" id="{0178E55E-A735-4AD9-B00A-11EBF70B19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
        <p:nvSpPr>
          <p:cNvPr id="8" name="Text Placeholder 7">
            <a:extLst>
              <a:ext uri="{FF2B5EF4-FFF2-40B4-BE49-F238E27FC236}">
                <a16:creationId xmlns:a16="http://schemas.microsoft.com/office/drawing/2014/main" id="{280E037A-220B-4E54-80D3-7424FA032F54}"/>
              </a:ext>
            </a:extLst>
          </p:cNvPr>
          <p:cNvSpPr>
            <a:spLocks noGrp="1"/>
          </p:cNvSpPr>
          <p:nvPr>
            <p:ph type="body" sz="quarter" idx="18" hasCustomPrompt="1"/>
          </p:nvPr>
        </p:nvSpPr>
        <p:spPr>
          <a:xfrm>
            <a:off x="838200" y="1312962"/>
            <a:ext cx="10515600" cy="351156"/>
          </a:xfrm>
        </p:spPr>
        <p:txBody>
          <a:bodyPr>
            <a:noAutofit/>
          </a:bodyPr>
          <a:lstStyle>
            <a:lvl1pPr>
              <a:buNone/>
              <a:defRPr sz="2000"/>
            </a:lvl1pPr>
          </a:lstStyle>
          <a:p>
            <a:pPr lvl="0"/>
            <a:r>
              <a:rPr lang="en-US" dirty="0"/>
              <a:t>Subtitle</a:t>
            </a:r>
          </a:p>
        </p:txBody>
      </p:sp>
    </p:spTree>
    <p:extLst>
      <p:ext uri="{BB962C8B-B14F-4D97-AF65-F5344CB8AC3E}">
        <p14:creationId xmlns:p14="http://schemas.microsoft.com/office/powerpoint/2010/main" val="3096054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C575-5447-4614-B05A-55DD10B8697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88E21C4-75E9-4272-A36A-9DAC8D802719}"/>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4" name="Footer Placeholder 3">
            <a:extLst>
              <a:ext uri="{FF2B5EF4-FFF2-40B4-BE49-F238E27FC236}">
                <a16:creationId xmlns:a16="http://schemas.microsoft.com/office/drawing/2014/main" id="{6504F72D-822B-4521-B408-580E0A73A2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BB76E2-5BB5-4ED7-A6D9-44465FBC3F51}"/>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6" name="Text Placeholder 21">
            <a:extLst>
              <a:ext uri="{FF2B5EF4-FFF2-40B4-BE49-F238E27FC236}">
                <a16:creationId xmlns:a16="http://schemas.microsoft.com/office/drawing/2014/main" id="{F714221F-FD74-459E-AE0C-8FB3CBA1DCFA}"/>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pic>
        <p:nvPicPr>
          <p:cNvPr id="7" name="Graphic 6">
            <a:hlinkClick r:id="rId2"/>
            <a:extLst>
              <a:ext uri="{FF2B5EF4-FFF2-40B4-BE49-F238E27FC236}">
                <a16:creationId xmlns:a16="http://schemas.microsoft.com/office/drawing/2014/main" id="{09F44CE0-182D-478C-87AF-061DA1B6BD2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Tree>
    <p:extLst>
      <p:ext uri="{BB962C8B-B14F-4D97-AF65-F5344CB8AC3E}">
        <p14:creationId xmlns:p14="http://schemas.microsoft.com/office/powerpoint/2010/main" val="4138114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D56B5-4775-4FF2-A5B7-3D39F2B97F01}"/>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3" name="Footer Placeholder 2">
            <a:extLst>
              <a:ext uri="{FF2B5EF4-FFF2-40B4-BE49-F238E27FC236}">
                <a16:creationId xmlns:a16="http://schemas.microsoft.com/office/drawing/2014/main" id="{B7B7D743-BB96-417F-A073-1716F0543D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4095DCB-66D5-4711-BA8E-20042FE3C285}"/>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5" name="Text Placeholder 21">
            <a:extLst>
              <a:ext uri="{FF2B5EF4-FFF2-40B4-BE49-F238E27FC236}">
                <a16:creationId xmlns:a16="http://schemas.microsoft.com/office/drawing/2014/main" id="{310F47D7-C469-424C-8F11-E26A10C3AF44}"/>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sp>
        <p:nvSpPr>
          <p:cNvPr id="8" name="Content Placeholder 7">
            <a:extLst>
              <a:ext uri="{FF2B5EF4-FFF2-40B4-BE49-F238E27FC236}">
                <a16:creationId xmlns:a16="http://schemas.microsoft.com/office/drawing/2014/main" id="{7ECA4F62-8B8A-4966-8CEE-419706E57448}"/>
              </a:ext>
            </a:extLst>
          </p:cNvPr>
          <p:cNvSpPr>
            <a:spLocks noGrp="1"/>
          </p:cNvSpPr>
          <p:nvPr>
            <p:ph sz="quarter" idx="16"/>
          </p:nvPr>
        </p:nvSpPr>
        <p:spPr>
          <a:xfrm>
            <a:off x="838200" y="466928"/>
            <a:ext cx="10515600" cy="5262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hlinkClick r:id="rId2"/>
            <a:extLst>
              <a:ext uri="{FF2B5EF4-FFF2-40B4-BE49-F238E27FC236}">
                <a16:creationId xmlns:a16="http://schemas.microsoft.com/office/drawing/2014/main" id="{026C95E9-5AA1-49CB-9FFF-EB018917385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Tree>
    <p:extLst>
      <p:ext uri="{BB962C8B-B14F-4D97-AF65-F5344CB8AC3E}">
        <p14:creationId xmlns:p14="http://schemas.microsoft.com/office/powerpoint/2010/main" val="31433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9389-CA0D-42D1-9342-7311D1CC35E9}"/>
              </a:ext>
            </a:extLst>
          </p:cNvPr>
          <p:cNvSpPr>
            <a:spLocks noGrp="1"/>
          </p:cNvSpPr>
          <p:nvPr>
            <p:ph type="title"/>
          </p:nvPr>
        </p:nvSpPr>
        <p:spPr>
          <a:xfrm>
            <a:off x="839788" y="457200"/>
            <a:ext cx="3932237" cy="1473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90154-5563-4AFF-865F-CF0660DA8BA7}"/>
              </a:ext>
            </a:extLst>
          </p:cNvPr>
          <p:cNvSpPr>
            <a:spLocks noGrp="1"/>
          </p:cNvSpPr>
          <p:nvPr>
            <p:ph idx="1"/>
          </p:nvPr>
        </p:nvSpPr>
        <p:spPr>
          <a:xfrm>
            <a:off x="5183188" y="987426"/>
            <a:ext cx="6172200" cy="4758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9E59BA-E28D-4019-9FC0-3F483570F15A}"/>
              </a:ext>
            </a:extLst>
          </p:cNvPr>
          <p:cNvSpPr>
            <a:spLocks noGrp="1"/>
          </p:cNvSpPr>
          <p:nvPr>
            <p:ph type="body" sz="half" idx="2"/>
          </p:nvPr>
        </p:nvSpPr>
        <p:spPr>
          <a:xfrm>
            <a:off x="839788" y="2225041"/>
            <a:ext cx="3932237" cy="352076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4374DBE-E082-4913-9EEA-35F3AB5F7913}"/>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6" name="Footer Placeholder 5">
            <a:extLst>
              <a:ext uri="{FF2B5EF4-FFF2-40B4-BE49-F238E27FC236}">
                <a16:creationId xmlns:a16="http://schemas.microsoft.com/office/drawing/2014/main" id="{92D4323A-4C09-477E-BDFE-1455122A2E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696173-4898-4C83-981F-940210F54968}"/>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cxnSp>
        <p:nvCxnSpPr>
          <p:cNvPr id="9" name="Straight Connector 8">
            <a:extLst>
              <a:ext uri="{FF2B5EF4-FFF2-40B4-BE49-F238E27FC236}">
                <a16:creationId xmlns:a16="http://schemas.microsoft.com/office/drawing/2014/main" id="{1DC89CF1-0FDE-457D-8890-3C10CBBE19D6}"/>
              </a:ext>
            </a:extLst>
          </p:cNvPr>
          <p:cNvCxnSpPr/>
          <p:nvPr userDrawn="1"/>
        </p:nvCxnSpPr>
        <p:spPr>
          <a:xfrm>
            <a:off x="838200" y="2092960"/>
            <a:ext cx="23418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1">
            <a:extLst>
              <a:ext uri="{FF2B5EF4-FFF2-40B4-BE49-F238E27FC236}">
                <a16:creationId xmlns:a16="http://schemas.microsoft.com/office/drawing/2014/main" id="{86E12D31-FF17-49C5-B949-4E1B9E11E05A}"/>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pic>
        <p:nvPicPr>
          <p:cNvPr id="12" name="Graphic 11">
            <a:hlinkClick r:id="rId2"/>
            <a:extLst>
              <a:ext uri="{FF2B5EF4-FFF2-40B4-BE49-F238E27FC236}">
                <a16:creationId xmlns:a16="http://schemas.microsoft.com/office/drawing/2014/main" id="{343FFFDC-6E0C-47A7-8294-B23A27E502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Tree>
    <p:extLst>
      <p:ext uri="{BB962C8B-B14F-4D97-AF65-F5344CB8AC3E}">
        <p14:creationId xmlns:p14="http://schemas.microsoft.com/office/powerpoint/2010/main" val="259749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184F113-5CC0-4FD4-81EA-CCE250776DB3}"/>
              </a:ext>
            </a:extLst>
          </p:cNvPr>
          <p:cNvSpPr>
            <a:spLocks noGrp="1"/>
          </p:cNvSpPr>
          <p:nvPr>
            <p:ph type="pic" idx="1"/>
          </p:nvPr>
        </p:nvSpPr>
        <p:spPr>
          <a:xfrm>
            <a:off x="5183188" y="987426"/>
            <a:ext cx="6172200" cy="4826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9B8D66C1-43FB-42D2-8DAA-4738A3BCF5E9}"/>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6" name="Footer Placeholder 5">
            <a:extLst>
              <a:ext uri="{FF2B5EF4-FFF2-40B4-BE49-F238E27FC236}">
                <a16:creationId xmlns:a16="http://schemas.microsoft.com/office/drawing/2014/main" id="{2D91EB18-C216-4C41-9C81-A2B0781F2C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3DE009-8DD9-463D-98CE-2265D0DD7EFB}"/>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8" name="Title 1">
            <a:extLst>
              <a:ext uri="{FF2B5EF4-FFF2-40B4-BE49-F238E27FC236}">
                <a16:creationId xmlns:a16="http://schemas.microsoft.com/office/drawing/2014/main" id="{983E82AF-C9CD-41B5-9987-EBDD280A1AEA}"/>
              </a:ext>
            </a:extLst>
          </p:cNvPr>
          <p:cNvSpPr>
            <a:spLocks noGrp="1"/>
          </p:cNvSpPr>
          <p:nvPr>
            <p:ph type="title"/>
          </p:nvPr>
        </p:nvSpPr>
        <p:spPr>
          <a:xfrm>
            <a:off x="839788" y="457200"/>
            <a:ext cx="3932237" cy="1473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5DFE5F36-F698-42B7-8200-5D8904A42AB5}"/>
              </a:ext>
            </a:extLst>
          </p:cNvPr>
          <p:cNvSpPr>
            <a:spLocks noGrp="1"/>
          </p:cNvSpPr>
          <p:nvPr>
            <p:ph type="body" sz="half" idx="2"/>
          </p:nvPr>
        </p:nvSpPr>
        <p:spPr>
          <a:xfrm>
            <a:off x="839788" y="2225041"/>
            <a:ext cx="3932237" cy="358901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D3D479CA-B9D3-4156-986E-4D4BB90552D8}"/>
              </a:ext>
            </a:extLst>
          </p:cNvPr>
          <p:cNvCxnSpPr/>
          <p:nvPr userDrawn="1"/>
        </p:nvCxnSpPr>
        <p:spPr>
          <a:xfrm>
            <a:off x="838200" y="2092960"/>
            <a:ext cx="23418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C77BDAAC-57A5-485D-9E06-1166E5344197}"/>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pic>
        <p:nvPicPr>
          <p:cNvPr id="4" name="Graphic 3">
            <a:hlinkClick r:id="rId2"/>
            <a:extLst>
              <a:ext uri="{FF2B5EF4-FFF2-40B4-BE49-F238E27FC236}">
                <a16:creationId xmlns:a16="http://schemas.microsoft.com/office/drawing/2014/main" id="{25C58D66-3A89-4DC8-BE85-97044F72EE1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Tree>
    <p:extLst>
      <p:ext uri="{BB962C8B-B14F-4D97-AF65-F5344CB8AC3E}">
        <p14:creationId xmlns:p14="http://schemas.microsoft.com/office/powerpoint/2010/main" val="2282248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itle Slide - no sourc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EB68-6C5C-4A8D-9576-5C725C780C92}"/>
              </a:ext>
            </a:extLst>
          </p:cNvPr>
          <p:cNvSpPr>
            <a:spLocks noGrp="1"/>
          </p:cNvSpPr>
          <p:nvPr>
            <p:ph type="ctrTitle"/>
          </p:nvPr>
        </p:nvSpPr>
        <p:spPr>
          <a:xfrm>
            <a:off x="838200" y="918082"/>
            <a:ext cx="10515600" cy="1095543"/>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9187EE3-C28E-405D-B55B-9B825C6DD53F}"/>
              </a:ext>
            </a:extLst>
          </p:cNvPr>
          <p:cNvSpPr>
            <a:spLocks noGrp="1"/>
          </p:cNvSpPr>
          <p:nvPr>
            <p:ph type="subTitle" idx="1"/>
          </p:nvPr>
        </p:nvSpPr>
        <p:spPr>
          <a:xfrm>
            <a:off x="838200" y="2209793"/>
            <a:ext cx="10515600" cy="3062766"/>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F993483-58E3-4A67-88F6-1212AC8E29B6}"/>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r>
              <a:rPr lang="en-US" dirty="0"/>
              <a:t>Departmental Action Team Project</a:t>
            </a:r>
          </a:p>
        </p:txBody>
      </p:sp>
      <p:sp>
        <p:nvSpPr>
          <p:cNvPr id="5" name="Footer Placeholder 4">
            <a:extLst>
              <a:ext uri="{FF2B5EF4-FFF2-40B4-BE49-F238E27FC236}">
                <a16:creationId xmlns:a16="http://schemas.microsoft.com/office/drawing/2014/main" id="{70E19EC8-BF5F-42B1-8AF0-C52985212F3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1"/>
                </a:solidFill>
              </a:defRPr>
            </a:lvl1pPr>
          </a:lstStyle>
          <a:p>
            <a:r>
              <a:rPr lang="en-US" dirty="0"/>
              <a:t>DAT Digital Toolkit</a:t>
            </a:r>
          </a:p>
        </p:txBody>
      </p:sp>
      <p:sp>
        <p:nvSpPr>
          <p:cNvPr id="6" name="Slide Number Placeholder 5">
            <a:extLst>
              <a:ext uri="{FF2B5EF4-FFF2-40B4-BE49-F238E27FC236}">
                <a16:creationId xmlns:a16="http://schemas.microsoft.com/office/drawing/2014/main" id="{1DFC9DAB-9AD7-4507-B00F-1DC7834F057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solidFill>
              </a:defRPr>
            </a:lvl1pPr>
          </a:lstStyle>
          <a:p>
            <a:fld id="{A6E1AED7-D82A-4231-9752-3B3254430A5A}" type="slidenum">
              <a:rPr lang="en-US" smtClean="0"/>
              <a:pPr/>
              <a:t>‹#›</a:t>
            </a:fld>
            <a:endParaRPr lang="en-US" dirty="0"/>
          </a:p>
        </p:txBody>
      </p:sp>
      <p:sp>
        <p:nvSpPr>
          <p:cNvPr id="9" name="Rectangle 1">
            <a:extLst>
              <a:ext uri="{FF2B5EF4-FFF2-40B4-BE49-F238E27FC236}">
                <a16:creationId xmlns:a16="http://schemas.microsoft.com/office/drawing/2014/main" id="{91DB11E5-250C-4E16-BDE2-B78D8DF74B14}"/>
              </a:ext>
            </a:extLst>
          </p:cNvPr>
          <p:cNvSpPr>
            <a:spLocks noChangeArrowheads="1"/>
          </p:cNvSpPr>
          <p:nvPr/>
        </p:nvSpPr>
        <p:spPr bwMode="auto">
          <a:xfrm>
            <a:off x="1263650" y="5862007"/>
            <a:ext cx="792734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This work is licensed under a </a:t>
            </a:r>
            <a:r>
              <a:rPr kumimoji="0" lang="en-US" altLang="en-US" sz="1100" b="0" i="0" u="none" strike="noStrike" cap="none" normalizeH="0" baseline="0" dirty="0">
                <a:ln>
                  <a:noFill/>
                </a:ln>
                <a:solidFill>
                  <a:srgbClr val="049CCF"/>
                </a:solidFill>
                <a:effectLst/>
                <a:latin typeface="Arial" panose="020B0604020202020204" pitchFamily="34" charset="0"/>
                <a:cs typeface="Arial" panose="020B0604020202020204" pitchFamily="34" charset="0"/>
                <a:hlinkClick r:id="rId2"/>
              </a:rPr>
              <a:t>Creative Commons Attribution-</a:t>
            </a:r>
            <a:r>
              <a:rPr kumimoji="0" lang="en-US" altLang="en-US" sz="1100" b="0" i="0" u="none" strike="noStrike" cap="none" normalizeH="0" baseline="0" dirty="0" err="1">
                <a:ln>
                  <a:noFill/>
                </a:ln>
                <a:solidFill>
                  <a:srgbClr val="049CCF"/>
                </a:solidFill>
                <a:effectLst/>
                <a:latin typeface="Arial" panose="020B0604020202020204" pitchFamily="34" charset="0"/>
                <a:cs typeface="Arial" panose="020B0604020202020204" pitchFamily="34" charset="0"/>
                <a:hlinkClick r:id="rId2"/>
              </a:rPr>
              <a:t>NonCommercial</a:t>
            </a:r>
            <a:r>
              <a:rPr kumimoji="0" lang="en-US" altLang="en-US" sz="1100" b="0" i="0" u="none" strike="noStrike" cap="none" normalizeH="0" baseline="0" dirty="0">
                <a:ln>
                  <a:noFill/>
                </a:ln>
                <a:solidFill>
                  <a:srgbClr val="049CCF"/>
                </a:solidFill>
                <a:effectLst/>
                <a:latin typeface="Arial" panose="020B0604020202020204" pitchFamily="34" charset="0"/>
                <a:cs typeface="Arial" panose="020B0604020202020204" pitchFamily="34" charset="0"/>
                <a:hlinkClick r:id="rId2"/>
              </a:rPr>
              <a:t>-</a:t>
            </a:r>
            <a:r>
              <a:rPr kumimoji="0" lang="en-US" altLang="en-US" sz="1100" b="0" i="0" u="none" strike="noStrike" cap="none" normalizeH="0" baseline="0" dirty="0" err="1">
                <a:ln>
                  <a:noFill/>
                </a:ln>
                <a:solidFill>
                  <a:srgbClr val="049CCF"/>
                </a:solidFill>
                <a:effectLst/>
                <a:latin typeface="Arial" panose="020B0604020202020204" pitchFamily="34" charset="0"/>
                <a:cs typeface="Arial" panose="020B0604020202020204" pitchFamily="34" charset="0"/>
                <a:hlinkClick r:id="rId2"/>
              </a:rPr>
              <a:t>ShareAlike</a:t>
            </a:r>
            <a:r>
              <a:rPr kumimoji="0" lang="en-US" altLang="en-US" sz="1100" b="0" i="0" u="none" strike="noStrike" cap="none" normalizeH="0" baseline="0" dirty="0">
                <a:ln>
                  <a:noFill/>
                </a:ln>
                <a:solidFill>
                  <a:srgbClr val="049CCF"/>
                </a:solidFill>
                <a:effectLst/>
                <a:latin typeface="Arial" panose="020B0604020202020204" pitchFamily="34" charset="0"/>
                <a:cs typeface="Arial" panose="020B0604020202020204" pitchFamily="34" charset="0"/>
                <a:hlinkClick r:id="rId2"/>
              </a:rPr>
              <a:t> 4.0 International License</a:t>
            </a:r>
            <a:r>
              <a:rPr kumimoji="0" lang="en-US" altLang="en-US" sz="1100" b="0" i="0" u="none" strike="noStrike" cap="none" normalizeH="0" baseline="0" dirty="0">
                <a:ln>
                  <a:noFill/>
                </a:ln>
                <a:solidFill>
                  <a:srgbClr val="464646"/>
                </a:solidFill>
                <a:effectLst/>
                <a:latin typeface="Arial" panose="020B0604020202020204" pitchFamily="34" charset="0"/>
                <a:cs typeface="Arial" panose="020B0604020202020204" pitchFamily="34" charset="0"/>
              </a:rPr>
              <a:t>.</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1" name="Straight Connector 10">
            <a:extLst>
              <a:ext uri="{FF2B5EF4-FFF2-40B4-BE49-F238E27FC236}">
                <a16:creationId xmlns:a16="http://schemas.microsoft.com/office/drawing/2014/main" id="{1AB40140-B1B2-4AE9-82D2-737482BC8917}"/>
              </a:ext>
            </a:extLst>
          </p:cNvPr>
          <p:cNvCxnSpPr>
            <a:cxnSpLocks/>
          </p:cNvCxnSpPr>
          <p:nvPr userDrawn="1"/>
        </p:nvCxnSpPr>
        <p:spPr>
          <a:xfrm>
            <a:off x="838200" y="6326457"/>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7A032ED8-DD4D-48C5-ADE8-EFBD95800A13}"/>
              </a:ext>
            </a:extLst>
          </p:cNvPr>
          <p:cNvSpPr txBox="1">
            <a:spLocks/>
          </p:cNvSpPr>
          <p:nvPr userDrawn="1"/>
        </p:nvSpPr>
        <p:spPr>
          <a:xfrm>
            <a:off x="9175063" y="5475399"/>
            <a:ext cx="2550268" cy="9290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2"/>
              </a:buClr>
              <a:buFont typeface="Wingdings" panose="05000000000000000000" pitchFamily="2" charset="2"/>
              <a:buNone/>
              <a:defRPr sz="2400" b="0" kern="1200">
                <a:solidFill>
                  <a:schemeClr val="tx1"/>
                </a:solidFill>
                <a:latin typeface="+mn-lt"/>
                <a:ea typeface="+mn-ea"/>
                <a:cs typeface="+mn-cs"/>
              </a:defRPr>
            </a:lvl1pPr>
            <a:lvl2pPr marL="457200" indent="0" algn="ctr" defTabSz="914400" rtl="0" eaLnBrk="1" latinLnBrk="0" hangingPunct="1">
              <a:lnSpc>
                <a:spcPct val="100000"/>
              </a:lnSpc>
              <a:spcBef>
                <a:spcPts val="500"/>
              </a:spcBef>
              <a:buClr>
                <a:schemeClr val="accent2"/>
              </a:buClr>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accent2"/>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chemeClr val="tx1"/>
                </a:solidFill>
              </a:rPr>
              <a:t>Last Updated:</a:t>
            </a:r>
          </a:p>
        </p:txBody>
      </p:sp>
      <p:sp>
        <p:nvSpPr>
          <p:cNvPr id="18" name="Text Placeholder 15">
            <a:extLst>
              <a:ext uri="{FF2B5EF4-FFF2-40B4-BE49-F238E27FC236}">
                <a16:creationId xmlns:a16="http://schemas.microsoft.com/office/drawing/2014/main" id="{CE93A5F9-8B39-4AC4-A49F-258176BFC345}"/>
              </a:ext>
            </a:extLst>
          </p:cNvPr>
          <p:cNvSpPr>
            <a:spLocks noGrp="1"/>
          </p:cNvSpPr>
          <p:nvPr>
            <p:ph type="body" sz="quarter" idx="14"/>
          </p:nvPr>
        </p:nvSpPr>
        <p:spPr>
          <a:xfrm>
            <a:off x="9175063" y="5874775"/>
            <a:ext cx="2543918" cy="293370"/>
          </a:xfrm>
        </p:spPr>
        <p:txBody>
          <a:bodyPr>
            <a:normAutofit/>
          </a:bodyPr>
          <a:lstStyle>
            <a:lvl1pPr>
              <a:buNone/>
              <a:defRPr sz="1600"/>
            </a:lvl1pPr>
          </a:lstStyle>
          <a:p>
            <a:pPr lvl="0"/>
            <a:endParaRPr lang="en-US" dirty="0"/>
          </a:p>
        </p:txBody>
      </p:sp>
      <p:pic>
        <p:nvPicPr>
          <p:cNvPr id="20" name="Graphic 19">
            <a:extLst>
              <a:ext uri="{FF2B5EF4-FFF2-40B4-BE49-F238E27FC236}">
                <a16:creationId xmlns:a16="http://schemas.microsoft.com/office/drawing/2014/main" id="{C2982C7D-1579-4294-BE61-2DEF00F914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550" y="5846127"/>
            <a:ext cx="838200" cy="293370"/>
          </a:xfrm>
          <a:prstGeom prst="rect">
            <a:avLst/>
          </a:prstGeom>
        </p:spPr>
      </p:pic>
    </p:spTree>
    <p:extLst>
      <p:ext uri="{BB962C8B-B14F-4D97-AF65-F5344CB8AC3E}">
        <p14:creationId xmlns:p14="http://schemas.microsoft.com/office/powerpoint/2010/main" val="97885819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Title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EB68-6C5C-4A8D-9576-5C725C780C92}"/>
              </a:ext>
            </a:extLst>
          </p:cNvPr>
          <p:cNvSpPr>
            <a:spLocks noGrp="1"/>
          </p:cNvSpPr>
          <p:nvPr>
            <p:ph type="ctrTitle"/>
          </p:nvPr>
        </p:nvSpPr>
        <p:spPr>
          <a:xfrm>
            <a:off x="838200" y="918082"/>
            <a:ext cx="10515600" cy="1095543"/>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9187EE3-C28E-405D-B55B-9B825C6DD53F}"/>
              </a:ext>
            </a:extLst>
          </p:cNvPr>
          <p:cNvSpPr>
            <a:spLocks noGrp="1"/>
          </p:cNvSpPr>
          <p:nvPr>
            <p:ph type="subTitle" idx="1"/>
          </p:nvPr>
        </p:nvSpPr>
        <p:spPr>
          <a:xfrm>
            <a:off x="838200" y="2209792"/>
            <a:ext cx="10515600" cy="2089829"/>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F993483-58E3-4A67-88F6-1212AC8E29B6}"/>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r>
              <a:rPr lang="en-US" dirty="0"/>
              <a:t>Departmental Action Team Project</a:t>
            </a:r>
          </a:p>
        </p:txBody>
      </p:sp>
      <p:sp>
        <p:nvSpPr>
          <p:cNvPr id="5" name="Footer Placeholder 4">
            <a:extLst>
              <a:ext uri="{FF2B5EF4-FFF2-40B4-BE49-F238E27FC236}">
                <a16:creationId xmlns:a16="http://schemas.microsoft.com/office/drawing/2014/main" id="{70E19EC8-BF5F-42B1-8AF0-C52985212F3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1"/>
                </a:solidFill>
              </a:defRPr>
            </a:lvl1pPr>
          </a:lstStyle>
          <a:p>
            <a:r>
              <a:rPr lang="en-US" dirty="0"/>
              <a:t>DAT Digital Toolkit</a:t>
            </a:r>
          </a:p>
        </p:txBody>
      </p:sp>
      <p:sp>
        <p:nvSpPr>
          <p:cNvPr id="6" name="Slide Number Placeholder 5">
            <a:extLst>
              <a:ext uri="{FF2B5EF4-FFF2-40B4-BE49-F238E27FC236}">
                <a16:creationId xmlns:a16="http://schemas.microsoft.com/office/drawing/2014/main" id="{1DFC9DAB-9AD7-4507-B00F-1DC7834F057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solidFill>
              </a:defRPr>
            </a:lvl1pPr>
          </a:lstStyle>
          <a:p>
            <a:fld id="{A6E1AED7-D82A-4231-9752-3B3254430A5A}" type="slidenum">
              <a:rPr lang="en-US" smtClean="0"/>
              <a:pPr/>
              <a:t>‹#›</a:t>
            </a:fld>
            <a:endParaRPr lang="en-US" dirty="0"/>
          </a:p>
        </p:txBody>
      </p:sp>
      <p:cxnSp>
        <p:nvCxnSpPr>
          <p:cNvPr id="11" name="Straight Connector 10">
            <a:extLst>
              <a:ext uri="{FF2B5EF4-FFF2-40B4-BE49-F238E27FC236}">
                <a16:creationId xmlns:a16="http://schemas.microsoft.com/office/drawing/2014/main" id="{1AB40140-B1B2-4AE9-82D2-737482BC8917}"/>
              </a:ext>
            </a:extLst>
          </p:cNvPr>
          <p:cNvCxnSpPr>
            <a:cxnSpLocks/>
          </p:cNvCxnSpPr>
          <p:nvPr userDrawn="1"/>
        </p:nvCxnSpPr>
        <p:spPr>
          <a:xfrm>
            <a:off x="838200" y="6326457"/>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2E93F0-59D2-4375-BAE0-EE3CE685BFCF}"/>
              </a:ext>
            </a:extLst>
          </p:cNvPr>
          <p:cNvCxnSpPr>
            <a:cxnSpLocks/>
          </p:cNvCxnSpPr>
          <p:nvPr userDrawn="1"/>
        </p:nvCxnSpPr>
        <p:spPr>
          <a:xfrm>
            <a:off x="838200" y="4621786"/>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AD569F-C0B0-4A5C-835D-2A7EE7F4B5AE}"/>
              </a:ext>
            </a:extLst>
          </p:cNvPr>
          <p:cNvSpPr>
            <a:spLocks noGrp="1"/>
          </p:cNvSpPr>
          <p:nvPr>
            <p:ph type="body" sz="quarter" idx="13"/>
          </p:nvPr>
        </p:nvSpPr>
        <p:spPr>
          <a:xfrm>
            <a:off x="844550" y="4740220"/>
            <a:ext cx="10509250" cy="1003356"/>
          </a:xfrm>
        </p:spPr>
        <p:txBody>
          <a:bodyPr>
            <a:normAutofit/>
          </a:bodyPr>
          <a:lstStyle>
            <a:lvl1pPr>
              <a:buNone/>
              <a:defRPr sz="1600"/>
            </a:lvl1pPr>
          </a:lstStyle>
          <a:p>
            <a:pPr lvl="0"/>
            <a:endParaRPr lang="en-US" dirty="0"/>
          </a:p>
        </p:txBody>
      </p:sp>
      <p:pic>
        <p:nvPicPr>
          <p:cNvPr id="20" name="Graphic 19">
            <a:extLst>
              <a:ext uri="{FF2B5EF4-FFF2-40B4-BE49-F238E27FC236}">
                <a16:creationId xmlns:a16="http://schemas.microsoft.com/office/drawing/2014/main" id="{C2982C7D-1579-4294-BE61-2DEF00F914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 y="5846127"/>
            <a:ext cx="838200" cy="293370"/>
          </a:xfrm>
          <a:prstGeom prst="rect">
            <a:avLst/>
          </a:prstGeom>
        </p:spPr>
      </p:pic>
    </p:spTree>
    <p:extLst>
      <p:ext uri="{BB962C8B-B14F-4D97-AF65-F5344CB8AC3E}">
        <p14:creationId xmlns:p14="http://schemas.microsoft.com/office/powerpoint/2010/main" val="385957739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EB68-6C5C-4A8D-9576-5C725C780C92}"/>
              </a:ext>
            </a:extLst>
          </p:cNvPr>
          <p:cNvSpPr>
            <a:spLocks noGrp="1"/>
          </p:cNvSpPr>
          <p:nvPr>
            <p:ph type="ctrTitle"/>
          </p:nvPr>
        </p:nvSpPr>
        <p:spPr>
          <a:xfrm>
            <a:off x="838200" y="918082"/>
            <a:ext cx="10515600" cy="1095543"/>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9187EE3-C28E-405D-B55B-9B825C6DD53F}"/>
              </a:ext>
            </a:extLst>
          </p:cNvPr>
          <p:cNvSpPr>
            <a:spLocks noGrp="1"/>
          </p:cNvSpPr>
          <p:nvPr>
            <p:ph type="subTitle" idx="1"/>
          </p:nvPr>
        </p:nvSpPr>
        <p:spPr>
          <a:xfrm>
            <a:off x="838200" y="2209792"/>
            <a:ext cx="10515600" cy="2813479"/>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F993483-58E3-4A67-88F6-1212AC8E29B6}"/>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r>
              <a:rPr lang="en-US" dirty="0"/>
              <a:t>Departmental Action Team Project</a:t>
            </a:r>
          </a:p>
        </p:txBody>
      </p:sp>
      <p:sp>
        <p:nvSpPr>
          <p:cNvPr id="5" name="Footer Placeholder 4">
            <a:extLst>
              <a:ext uri="{FF2B5EF4-FFF2-40B4-BE49-F238E27FC236}">
                <a16:creationId xmlns:a16="http://schemas.microsoft.com/office/drawing/2014/main" id="{70E19EC8-BF5F-42B1-8AF0-C52985212F3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1"/>
                </a:solidFill>
              </a:defRPr>
            </a:lvl1pPr>
          </a:lstStyle>
          <a:p>
            <a:r>
              <a:rPr lang="en-US" dirty="0"/>
              <a:t>DAT Digital Toolkit</a:t>
            </a:r>
          </a:p>
        </p:txBody>
      </p:sp>
      <p:sp>
        <p:nvSpPr>
          <p:cNvPr id="6" name="Slide Number Placeholder 5">
            <a:extLst>
              <a:ext uri="{FF2B5EF4-FFF2-40B4-BE49-F238E27FC236}">
                <a16:creationId xmlns:a16="http://schemas.microsoft.com/office/drawing/2014/main" id="{1DFC9DAB-9AD7-4507-B00F-1DC7834F057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solidFill>
              </a:defRPr>
            </a:lvl1pPr>
          </a:lstStyle>
          <a:p>
            <a:fld id="{A6E1AED7-D82A-4231-9752-3B3254430A5A}" type="slidenum">
              <a:rPr lang="en-US" smtClean="0"/>
              <a:pPr/>
              <a:t>‹#›</a:t>
            </a:fld>
            <a:endParaRPr lang="en-US" dirty="0"/>
          </a:p>
        </p:txBody>
      </p:sp>
      <p:cxnSp>
        <p:nvCxnSpPr>
          <p:cNvPr id="11" name="Straight Connector 10">
            <a:extLst>
              <a:ext uri="{FF2B5EF4-FFF2-40B4-BE49-F238E27FC236}">
                <a16:creationId xmlns:a16="http://schemas.microsoft.com/office/drawing/2014/main" id="{1AB40140-B1B2-4AE9-82D2-737482BC8917}"/>
              </a:ext>
            </a:extLst>
          </p:cNvPr>
          <p:cNvCxnSpPr>
            <a:cxnSpLocks/>
          </p:cNvCxnSpPr>
          <p:nvPr userDrawn="1"/>
        </p:nvCxnSpPr>
        <p:spPr>
          <a:xfrm>
            <a:off x="838200" y="6326457"/>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2E93F0-59D2-4375-BAE0-EE3CE685BFCF}"/>
              </a:ext>
            </a:extLst>
          </p:cNvPr>
          <p:cNvCxnSpPr>
            <a:cxnSpLocks/>
          </p:cNvCxnSpPr>
          <p:nvPr userDrawn="1"/>
        </p:nvCxnSpPr>
        <p:spPr>
          <a:xfrm>
            <a:off x="838200" y="5142293"/>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AD569F-C0B0-4A5C-835D-2A7EE7F4B5AE}"/>
              </a:ext>
            </a:extLst>
          </p:cNvPr>
          <p:cNvSpPr>
            <a:spLocks noGrp="1"/>
          </p:cNvSpPr>
          <p:nvPr>
            <p:ph type="body" sz="quarter" idx="13"/>
          </p:nvPr>
        </p:nvSpPr>
        <p:spPr>
          <a:xfrm>
            <a:off x="838200" y="5261316"/>
            <a:ext cx="10509250" cy="496769"/>
          </a:xfrm>
        </p:spPr>
        <p:txBody>
          <a:bodyPr>
            <a:normAutofit/>
          </a:bodyPr>
          <a:lstStyle>
            <a:lvl1pPr>
              <a:buNone/>
              <a:defRPr sz="1600"/>
            </a:lvl1pPr>
          </a:lstStyle>
          <a:p>
            <a:pPr lvl="0"/>
            <a:endParaRPr lang="en-US" dirty="0"/>
          </a:p>
        </p:txBody>
      </p:sp>
      <p:pic>
        <p:nvPicPr>
          <p:cNvPr id="20" name="Graphic 19">
            <a:extLst>
              <a:ext uri="{FF2B5EF4-FFF2-40B4-BE49-F238E27FC236}">
                <a16:creationId xmlns:a16="http://schemas.microsoft.com/office/drawing/2014/main" id="{C2982C7D-1579-4294-BE61-2DEF00F914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 y="5846127"/>
            <a:ext cx="838200" cy="293370"/>
          </a:xfrm>
          <a:prstGeom prst="rect">
            <a:avLst/>
          </a:prstGeom>
        </p:spPr>
      </p:pic>
    </p:spTree>
    <p:extLst>
      <p:ext uri="{BB962C8B-B14F-4D97-AF65-F5344CB8AC3E}">
        <p14:creationId xmlns:p14="http://schemas.microsoft.com/office/powerpoint/2010/main" val="239971329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Titl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EB68-6C5C-4A8D-9576-5C725C780C92}"/>
              </a:ext>
            </a:extLst>
          </p:cNvPr>
          <p:cNvSpPr>
            <a:spLocks noGrp="1"/>
          </p:cNvSpPr>
          <p:nvPr>
            <p:ph type="ctrTitle"/>
          </p:nvPr>
        </p:nvSpPr>
        <p:spPr>
          <a:xfrm>
            <a:off x="838200" y="918082"/>
            <a:ext cx="10515600" cy="1095543"/>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9187EE3-C28E-405D-B55B-9B825C6DD53F}"/>
              </a:ext>
            </a:extLst>
          </p:cNvPr>
          <p:cNvSpPr>
            <a:spLocks noGrp="1"/>
          </p:cNvSpPr>
          <p:nvPr>
            <p:ph type="subTitle" idx="1"/>
          </p:nvPr>
        </p:nvSpPr>
        <p:spPr>
          <a:xfrm>
            <a:off x="838200" y="2209792"/>
            <a:ext cx="10515600" cy="3034116"/>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F993483-58E3-4A67-88F6-1212AC8E29B6}"/>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r>
              <a:rPr lang="en-US" dirty="0"/>
              <a:t>Departmental Action Team Project</a:t>
            </a:r>
          </a:p>
        </p:txBody>
      </p:sp>
      <p:sp>
        <p:nvSpPr>
          <p:cNvPr id="5" name="Footer Placeholder 4">
            <a:extLst>
              <a:ext uri="{FF2B5EF4-FFF2-40B4-BE49-F238E27FC236}">
                <a16:creationId xmlns:a16="http://schemas.microsoft.com/office/drawing/2014/main" id="{70E19EC8-BF5F-42B1-8AF0-C52985212F3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1"/>
                </a:solidFill>
              </a:defRPr>
            </a:lvl1pPr>
          </a:lstStyle>
          <a:p>
            <a:r>
              <a:rPr lang="en-US" dirty="0"/>
              <a:t>DAT Digital Toolkit</a:t>
            </a:r>
          </a:p>
        </p:txBody>
      </p:sp>
      <p:sp>
        <p:nvSpPr>
          <p:cNvPr id="6" name="Slide Number Placeholder 5">
            <a:extLst>
              <a:ext uri="{FF2B5EF4-FFF2-40B4-BE49-F238E27FC236}">
                <a16:creationId xmlns:a16="http://schemas.microsoft.com/office/drawing/2014/main" id="{1DFC9DAB-9AD7-4507-B00F-1DC7834F057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solidFill>
              </a:defRPr>
            </a:lvl1pPr>
          </a:lstStyle>
          <a:p>
            <a:fld id="{A6E1AED7-D82A-4231-9752-3B3254430A5A}" type="slidenum">
              <a:rPr lang="en-US" smtClean="0"/>
              <a:pPr/>
              <a:t>‹#›</a:t>
            </a:fld>
            <a:endParaRPr lang="en-US" dirty="0"/>
          </a:p>
        </p:txBody>
      </p:sp>
      <p:cxnSp>
        <p:nvCxnSpPr>
          <p:cNvPr id="11" name="Straight Connector 10">
            <a:extLst>
              <a:ext uri="{FF2B5EF4-FFF2-40B4-BE49-F238E27FC236}">
                <a16:creationId xmlns:a16="http://schemas.microsoft.com/office/drawing/2014/main" id="{1AB40140-B1B2-4AE9-82D2-737482BC8917}"/>
              </a:ext>
            </a:extLst>
          </p:cNvPr>
          <p:cNvCxnSpPr>
            <a:cxnSpLocks/>
          </p:cNvCxnSpPr>
          <p:nvPr userDrawn="1"/>
        </p:nvCxnSpPr>
        <p:spPr>
          <a:xfrm>
            <a:off x="838200" y="6326457"/>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C2982C7D-1579-4294-BE61-2DEF00F914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 y="5846127"/>
            <a:ext cx="838200" cy="293370"/>
          </a:xfrm>
          <a:prstGeom prst="rect">
            <a:avLst/>
          </a:prstGeom>
        </p:spPr>
      </p:pic>
    </p:spTree>
    <p:extLst>
      <p:ext uri="{BB962C8B-B14F-4D97-AF65-F5344CB8AC3E}">
        <p14:creationId xmlns:p14="http://schemas.microsoft.com/office/powerpoint/2010/main" val="324621613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548D-2B90-42F9-A619-825D1B99A5D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47F948F-8B6E-462D-94EA-9210FBCDE007}"/>
              </a:ext>
            </a:extLst>
          </p:cNvPr>
          <p:cNvSpPr>
            <a:spLocks noGrp="1"/>
          </p:cNvSpPr>
          <p:nvPr>
            <p:ph idx="1"/>
          </p:nvPr>
        </p:nvSpPr>
        <p:spPr>
          <a:xfrm>
            <a:off x="838200" y="1825625"/>
            <a:ext cx="10515600" cy="3920180"/>
          </a:xfrm>
        </p:spPr>
        <p:txBody>
          <a:bodyPr/>
          <a:lstStyle>
            <a:lvl1pPr marL="228600" indent="-228600">
              <a:spcAft>
                <a:spcPts val="600"/>
              </a:spcAft>
              <a:buClr>
                <a:schemeClr val="accent2"/>
              </a:buClr>
              <a:buFont typeface="Wingdings" panose="05000000000000000000" pitchFamily="2" charset="2"/>
              <a:buChar char="§"/>
              <a:defRPr/>
            </a:lvl1pPr>
            <a:lvl2pPr marL="685800" indent="-228600">
              <a:spcAft>
                <a:spcPts val="600"/>
              </a:spcAft>
              <a:buClr>
                <a:schemeClr val="accent2"/>
              </a:buClr>
              <a:buFont typeface="Wingdings" panose="05000000000000000000" pitchFamily="2" charset="2"/>
              <a:buChar char="§"/>
              <a:defRPr/>
            </a:lvl2pPr>
            <a:lvl3pPr marL="1143000" indent="-228600">
              <a:spcAft>
                <a:spcPts val="600"/>
              </a:spcAft>
              <a:buClr>
                <a:schemeClr val="accent2"/>
              </a:buClr>
              <a:buFont typeface="Wingdings" panose="05000000000000000000" pitchFamily="2" charset="2"/>
              <a:buChar char="§"/>
              <a:defRPr/>
            </a:lvl3pPr>
            <a:lvl4pPr marL="1600200" indent="-228600">
              <a:spcAft>
                <a:spcPts val="600"/>
              </a:spcAft>
              <a:buClr>
                <a:schemeClr val="accent2"/>
              </a:buClr>
              <a:buFont typeface="Wingdings" panose="05000000000000000000" pitchFamily="2" charset="2"/>
              <a:buChar char="§"/>
              <a:defRPr/>
            </a:lvl4pPr>
            <a:lvl5pPr marL="2057400" indent="-228600">
              <a:spcAft>
                <a:spcPts val="600"/>
              </a:spcAft>
              <a:buClr>
                <a:schemeClr val="accent2"/>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FB2589-42FA-4FF2-B682-39F34856288D}"/>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D59A97D6-996C-454A-9D1F-8DD9E888771A}"/>
              </a:ext>
            </a:extLst>
          </p:cNvPr>
          <p:cNvSpPr>
            <a:spLocks noGrp="1"/>
          </p:cNvSpPr>
          <p:nvPr>
            <p:ph type="ftr" sz="quarter" idx="11"/>
          </p:nvPr>
        </p:nvSpPr>
        <p:spPr>
          <a:xfrm>
            <a:off x="4038600" y="6356350"/>
            <a:ext cx="4114800" cy="365125"/>
          </a:xfrm>
          <a:prstGeom prst="rect">
            <a:avLst/>
          </a:prstGeom>
        </p:spPr>
        <p:txBody>
          <a:bodyPr/>
          <a:lstStyle>
            <a:lvl1pPr algn="r">
              <a:defRPr/>
            </a:lvl1pPr>
          </a:lstStyle>
          <a:p>
            <a:pPr algn="r"/>
            <a:endParaRPr lang="en-US" dirty="0"/>
          </a:p>
        </p:txBody>
      </p:sp>
      <p:sp>
        <p:nvSpPr>
          <p:cNvPr id="6" name="Slide Number Placeholder 5">
            <a:extLst>
              <a:ext uri="{FF2B5EF4-FFF2-40B4-BE49-F238E27FC236}">
                <a16:creationId xmlns:a16="http://schemas.microsoft.com/office/drawing/2014/main" id="{6885E99F-4535-411A-8DBC-A14F7BE84567}"/>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10" name="Text Placeholder 21">
            <a:extLst>
              <a:ext uri="{FF2B5EF4-FFF2-40B4-BE49-F238E27FC236}">
                <a16:creationId xmlns:a16="http://schemas.microsoft.com/office/drawing/2014/main" id="{BE5039A5-363A-4CB4-9731-58FAE1007929}"/>
              </a:ext>
            </a:extLst>
          </p:cNvPr>
          <p:cNvSpPr>
            <a:spLocks noGrp="1"/>
          </p:cNvSpPr>
          <p:nvPr>
            <p:ph type="body" sz="quarter" idx="15" hasCustomPrompt="1"/>
          </p:nvPr>
        </p:nvSpPr>
        <p:spPr>
          <a:xfrm>
            <a:off x="838200" y="5897090"/>
            <a:ext cx="10515600" cy="307975"/>
          </a:xfrm>
        </p:spPr>
        <p:txBody>
          <a:bodyPr wrap="square" anchor="b" anchorCtr="0">
            <a:spAutoFit/>
          </a:bodyPr>
          <a:lstStyle>
            <a:lvl1pPr>
              <a:buNone/>
              <a:defRPr sz="1400"/>
            </a:lvl1pPr>
          </a:lstStyle>
          <a:p>
            <a:pPr lvl="0"/>
            <a:r>
              <a:rPr lang="en-US" dirty="0"/>
              <a:t>Source</a:t>
            </a:r>
          </a:p>
        </p:txBody>
      </p:sp>
      <p:pic>
        <p:nvPicPr>
          <p:cNvPr id="8" name="Graphic 7">
            <a:hlinkClick r:id="rId2"/>
            <a:extLst>
              <a:ext uri="{FF2B5EF4-FFF2-40B4-BE49-F238E27FC236}">
                <a16:creationId xmlns:a16="http://schemas.microsoft.com/office/drawing/2014/main" id="{FBBAB9AB-5F71-4277-9B94-6B87E4E5F5A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Tree>
    <p:extLst>
      <p:ext uri="{BB962C8B-B14F-4D97-AF65-F5344CB8AC3E}">
        <p14:creationId xmlns:p14="http://schemas.microsoft.com/office/powerpoint/2010/main" val="306139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BB92-549D-4541-9F2F-9A4EA9FF524E}"/>
              </a:ext>
            </a:extLst>
          </p:cNvPr>
          <p:cNvSpPr>
            <a:spLocks noGrp="1"/>
          </p:cNvSpPr>
          <p:nvPr>
            <p:ph sz="half" idx="1"/>
          </p:nvPr>
        </p:nvSpPr>
        <p:spPr>
          <a:xfrm>
            <a:off x="838200" y="1825625"/>
            <a:ext cx="5181600" cy="3920180"/>
          </a:xfrm>
        </p:spPr>
        <p:txBody>
          <a:bodyPr>
            <a:noAutofit/>
          </a:bodyPr>
          <a:lstStyle>
            <a:lvl1pPr marL="228600" indent="-228600">
              <a:spcAft>
                <a:spcPts val="600"/>
              </a:spcAft>
              <a:buClr>
                <a:schemeClr val="accent2"/>
              </a:buClr>
              <a:buFont typeface="Wingdings" panose="05000000000000000000" pitchFamily="2" charset="2"/>
              <a:buChar char="§"/>
              <a:defRPr lang="en-US"/>
            </a:lvl1pPr>
            <a:lvl2pPr marL="685800" indent="-228600">
              <a:spcAft>
                <a:spcPts val="600"/>
              </a:spcAft>
              <a:buClr>
                <a:schemeClr val="accent2"/>
              </a:buClr>
              <a:buFont typeface="Wingdings" panose="05000000000000000000" pitchFamily="2" charset="2"/>
              <a:buChar char="§"/>
              <a:defRPr lang="en-US"/>
            </a:lvl2pPr>
            <a:lvl3pPr marL="1143000" indent="-228600">
              <a:spcAft>
                <a:spcPts val="600"/>
              </a:spcAft>
              <a:buClr>
                <a:schemeClr val="accent2"/>
              </a:buClr>
              <a:buFont typeface="Wingdings" panose="05000000000000000000" pitchFamily="2" charset="2"/>
              <a:buChar char="§"/>
              <a:defRPr lang="en-US"/>
            </a:lvl3pPr>
            <a:lvl4pPr marL="1600200" indent="-228600">
              <a:spcAft>
                <a:spcPts val="600"/>
              </a:spcAft>
              <a:buClr>
                <a:schemeClr val="accent2"/>
              </a:buClr>
              <a:buFont typeface="Wingdings" panose="05000000000000000000" pitchFamily="2" charset="2"/>
              <a:buChar char="§"/>
              <a:defRPr lang="en-US"/>
            </a:lvl4pPr>
            <a:lvl5pPr marL="2057400" indent="-228600">
              <a:spcAft>
                <a:spcPts val="600"/>
              </a:spcAft>
              <a:buClr>
                <a:schemeClr val="accent2"/>
              </a:buClr>
              <a:buFont typeface="Wingdings" panose="05000000000000000000" pitchFamily="2" charset="2"/>
              <a:buChar cha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B4DF3A3-151C-482D-A8C6-514120DF4FCB}"/>
              </a:ext>
            </a:extLst>
          </p:cNvPr>
          <p:cNvSpPr>
            <a:spLocks noGrp="1"/>
          </p:cNvSpPr>
          <p:nvPr>
            <p:ph sz="half" idx="2"/>
          </p:nvPr>
        </p:nvSpPr>
        <p:spPr>
          <a:xfrm>
            <a:off x="6172200" y="1825625"/>
            <a:ext cx="5181600" cy="3920180"/>
          </a:xfrm>
        </p:spPr>
        <p:txBody>
          <a:bodyPr>
            <a:noAutofit/>
          </a:bodyPr>
          <a:lstStyle>
            <a:lvl1pPr marL="228600" indent="-228600">
              <a:spcAft>
                <a:spcPts val="600"/>
              </a:spcAft>
              <a:buClr>
                <a:schemeClr val="accent2"/>
              </a:buClr>
              <a:buFont typeface="Wingdings" panose="05000000000000000000" pitchFamily="2" charset="2"/>
              <a:buChar char="§"/>
              <a:defRPr lang="en-US"/>
            </a:lvl1pPr>
            <a:lvl2pPr marL="685800" indent="-228600">
              <a:spcAft>
                <a:spcPts val="600"/>
              </a:spcAft>
              <a:buClr>
                <a:schemeClr val="accent2"/>
              </a:buClr>
              <a:buFont typeface="Wingdings" panose="05000000000000000000" pitchFamily="2" charset="2"/>
              <a:buChar char="§"/>
              <a:defRPr lang="en-US"/>
            </a:lvl2pPr>
            <a:lvl3pPr marL="1143000" indent="-228600">
              <a:spcAft>
                <a:spcPts val="600"/>
              </a:spcAft>
              <a:buClr>
                <a:schemeClr val="accent2"/>
              </a:buClr>
              <a:buFont typeface="Wingdings" panose="05000000000000000000" pitchFamily="2" charset="2"/>
              <a:buChar char="§"/>
              <a:defRPr lang="en-US"/>
            </a:lvl3pPr>
            <a:lvl4pPr marL="1600200" indent="-228600">
              <a:spcAft>
                <a:spcPts val="600"/>
              </a:spcAft>
              <a:buClr>
                <a:schemeClr val="accent2"/>
              </a:buClr>
              <a:buFont typeface="Wingdings" panose="05000000000000000000" pitchFamily="2" charset="2"/>
              <a:buChar char="§"/>
              <a:defRPr lang="en-US"/>
            </a:lvl4pPr>
            <a:lvl5pPr marL="2057400" indent="-228600">
              <a:spcAft>
                <a:spcPts val="600"/>
              </a:spcAft>
              <a:buClr>
                <a:schemeClr val="accent2"/>
              </a:buClr>
              <a:buFont typeface="Wingdings" panose="05000000000000000000" pitchFamily="2" charset="2"/>
              <a:buChar cha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AC00AD9-53F3-462D-A423-CFCE2C6A5B02}"/>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6" name="Footer Placeholder 5">
            <a:extLst>
              <a:ext uri="{FF2B5EF4-FFF2-40B4-BE49-F238E27FC236}">
                <a16:creationId xmlns:a16="http://schemas.microsoft.com/office/drawing/2014/main" id="{A57F3C22-DD8A-4E0F-A05A-9EDB7B6B5A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C1C6E6-93F8-4556-8823-17F12499D0AD}"/>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8" name="Text Placeholder 21">
            <a:extLst>
              <a:ext uri="{FF2B5EF4-FFF2-40B4-BE49-F238E27FC236}">
                <a16:creationId xmlns:a16="http://schemas.microsoft.com/office/drawing/2014/main" id="{1ABD7FD0-B9A2-43F5-B486-3E9C315B5320}"/>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pic>
        <p:nvPicPr>
          <p:cNvPr id="15" name="Graphic 14">
            <a:hlinkClick r:id="rId2"/>
            <a:extLst>
              <a:ext uri="{FF2B5EF4-FFF2-40B4-BE49-F238E27FC236}">
                <a16:creationId xmlns:a16="http://schemas.microsoft.com/office/drawing/2014/main" id="{0A220CC3-0736-4344-A44F-2FA5FC53B80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
        <p:nvSpPr>
          <p:cNvPr id="16" name="Title 17">
            <a:extLst>
              <a:ext uri="{FF2B5EF4-FFF2-40B4-BE49-F238E27FC236}">
                <a16:creationId xmlns:a16="http://schemas.microsoft.com/office/drawing/2014/main" id="{8E02D4A5-9274-4A98-AD92-41AFC94BF70C}"/>
              </a:ext>
            </a:extLst>
          </p:cNvPr>
          <p:cNvSpPr>
            <a:spLocks noGrp="1"/>
          </p:cNvSpPr>
          <p:nvPr>
            <p:ph type="title"/>
          </p:nvPr>
        </p:nvSpPr>
        <p:spPr>
          <a:xfrm>
            <a:off x="838200" y="365125"/>
            <a:ext cx="10515600" cy="884555"/>
          </a:xfrm>
        </p:spPr>
        <p:txBody>
          <a:bodyPr/>
          <a:lstStyle/>
          <a:p>
            <a:r>
              <a:rPr lang="en-US"/>
              <a:t>Click to edit Master title style</a:t>
            </a:r>
          </a:p>
        </p:txBody>
      </p:sp>
      <p:sp>
        <p:nvSpPr>
          <p:cNvPr id="17" name="Text Placeholder 7">
            <a:extLst>
              <a:ext uri="{FF2B5EF4-FFF2-40B4-BE49-F238E27FC236}">
                <a16:creationId xmlns:a16="http://schemas.microsoft.com/office/drawing/2014/main" id="{A3606F3D-A0A6-413E-8894-C828B0A76482}"/>
              </a:ext>
            </a:extLst>
          </p:cNvPr>
          <p:cNvSpPr>
            <a:spLocks noGrp="1"/>
          </p:cNvSpPr>
          <p:nvPr>
            <p:ph type="body" sz="quarter" idx="18" hasCustomPrompt="1"/>
          </p:nvPr>
        </p:nvSpPr>
        <p:spPr>
          <a:xfrm>
            <a:off x="838200" y="1312962"/>
            <a:ext cx="10515600" cy="351156"/>
          </a:xfrm>
        </p:spPr>
        <p:txBody>
          <a:bodyPr>
            <a:noAutofit/>
          </a:bodyPr>
          <a:lstStyle>
            <a:lvl1pPr>
              <a:buNone/>
              <a:defRPr sz="2000"/>
            </a:lvl1pPr>
          </a:lstStyle>
          <a:p>
            <a:pPr lvl="0"/>
            <a:r>
              <a:rPr lang="en-US" dirty="0"/>
              <a:t>Subtitle</a:t>
            </a:r>
          </a:p>
        </p:txBody>
      </p:sp>
    </p:spTree>
    <p:extLst>
      <p:ext uri="{BB962C8B-B14F-4D97-AF65-F5344CB8AC3E}">
        <p14:creationId xmlns:p14="http://schemas.microsoft.com/office/powerpoint/2010/main" val="296464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13BBAD-E5FF-43CB-A5FB-B6D8FD73968B}"/>
              </a:ext>
            </a:extLst>
          </p:cNvPr>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610805-74BC-429B-93CB-A05B14589956}"/>
              </a:ext>
            </a:extLst>
          </p:cNvPr>
          <p:cNvSpPr>
            <a:spLocks noGrp="1"/>
          </p:cNvSpPr>
          <p:nvPr>
            <p:ph sz="half" idx="2"/>
          </p:nvPr>
        </p:nvSpPr>
        <p:spPr>
          <a:xfrm>
            <a:off x="839788" y="2505075"/>
            <a:ext cx="5157787" cy="3240730"/>
          </a:xfrm>
        </p:spPr>
        <p:txBody>
          <a:bodyPr>
            <a:noAutofit/>
          </a:bodyPr>
          <a:lstStyle>
            <a:lvl1pPr marL="228600" indent="-228600">
              <a:spcAft>
                <a:spcPts val="600"/>
              </a:spcAft>
              <a:buClr>
                <a:schemeClr val="accent2"/>
              </a:buClr>
              <a:buFont typeface="Wingdings" panose="05000000000000000000" pitchFamily="2" charset="2"/>
              <a:buChar char="§"/>
              <a:defRPr sz="2400"/>
            </a:lvl1pPr>
            <a:lvl2pPr marL="685800" indent="-228600">
              <a:spcAft>
                <a:spcPts val="600"/>
              </a:spcAft>
              <a:buClr>
                <a:schemeClr val="accent2"/>
              </a:buClr>
              <a:buFont typeface="Wingdings" panose="05000000000000000000" pitchFamily="2" charset="2"/>
              <a:buChar char="§"/>
              <a:defRPr sz="2000"/>
            </a:lvl2pPr>
            <a:lvl3pPr marL="1143000" indent="-228600">
              <a:spcAft>
                <a:spcPts val="600"/>
              </a:spcAft>
              <a:buClr>
                <a:schemeClr val="accent2"/>
              </a:buClr>
              <a:buFont typeface="Wingdings" panose="05000000000000000000" pitchFamily="2" charset="2"/>
              <a:buChar char="§"/>
              <a:defRPr sz="1800"/>
            </a:lvl3pPr>
            <a:lvl4pPr marL="1600200" indent="-228600">
              <a:spcAft>
                <a:spcPts val="600"/>
              </a:spcAft>
              <a:buClr>
                <a:schemeClr val="accent2"/>
              </a:buClr>
              <a:buFont typeface="Wingdings" panose="05000000000000000000" pitchFamily="2" charset="2"/>
              <a:buChar char="§"/>
              <a:defRPr sz="1600"/>
            </a:lvl4pPr>
            <a:lvl5pPr marL="2057400" indent="-228600">
              <a:spcAft>
                <a:spcPts val="600"/>
              </a:spcAft>
              <a:buClr>
                <a:schemeClr val="accent2"/>
              </a:buClr>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F6804C7-2E2E-498B-AF1C-0518B2C8A408}"/>
              </a:ext>
            </a:extLst>
          </p:cNvPr>
          <p:cNvSpPr>
            <a:spLocks noGrp="1"/>
          </p:cNvSpPr>
          <p:nvPr>
            <p:ph type="body" sz="quarter" idx="3"/>
          </p:nvPr>
        </p:nvSpPr>
        <p:spPr>
          <a:xfrm>
            <a:off x="6172200" y="1681163"/>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2CC6A-B4F1-482A-93D4-696CB7E83F2D}"/>
              </a:ext>
            </a:extLst>
          </p:cNvPr>
          <p:cNvSpPr>
            <a:spLocks noGrp="1"/>
          </p:cNvSpPr>
          <p:nvPr>
            <p:ph sz="quarter" idx="4"/>
          </p:nvPr>
        </p:nvSpPr>
        <p:spPr>
          <a:xfrm>
            <a:off x="6172200" y="2505075"/>
            <a:ext cx="5183188" cy="3240730"/>
          </a:xfrm>
        </p:spPr>
        <p:txBody>
          <a:bodyPr>
            <a:noAutofit/>
          </a:bodyPr>
          <a:lstStyle>
            <a:lvl1pPr marL="228600" indent="-228600">
              <a:spcAft>
                <a:spcPts val="600"/>
              </a:spcAft>
              <a:buClr>
                <a:schemeClr val="accent2"/>
              </a:buClr>
              <a:buFont typeface="Wingdings" panose="05000000000000000000" pitchFamily="2" charset="2"/>
              <a:buChar char="§"/>
              <a:defRPr sz="2400"/>
            </a:lvl1pPr>
            <a:lvl2pPr marL="685800" indent="-228600">
              <a:spcAft>
                <a:spcPts val="600"/>
              </a:spcAft>
              <a:buClr>
                <a:schemeClr val="accent2"/>
              </a:buClr>
              <a:buFont typeface="Wingdings" panose="05000000000000000000" pitchFamily="2" charset="2"/>
              <a:buChar char="§"/>
              <a:defRPr sz="2000"/>
            </a:lvl2pPr>
            <a:lvl3pPr marL="1143000" indent="-228600">
              <a:spcAft>
                <a:spcPts val="600"/>
              </a:spcAft>
              <a:buClr>
                <a:schemeClr val="accent2"/>
              </a:buClr>
              <a:buFont typeface="Wingdings" panose="05000000000000000000" pitchFamily="2" charset="2"/>
              <a:buChar char="§"/>
              <a:defRPr sz="1800"/>
            </a:lvl3pPr>
            <a:lvl4pPr marL="1600200" indent="-228600">
              <a:spcAft>
                <a:spcPts val="600"/>
              </a:spcAft>
              <a:buClr>
                <a:schemeClr val="accent2"/>
              </a:buClr>
              <a:buFont typeface="Wingdings" panose="05000000000000000000" pitchFamily="2" charset="2"/>
              <a:buChar char="§"/>
              <a:defRPr sz="1600"/>
            </a:lvl4pPr>
            <a:lvl5pPr marL="2057400" indent="-228600">
              <a:spcAft>
                <a:spcPts val="600"/>
              </a:spcAft>
              <a:buClr>
                <a:schemeClr val="accent2"/>
              </a:buClr>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1CB65F4-CA57-41C8-8D37-81ADF1F4ABAD}"/>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8" name="Footer Placeholder 7">
            <a:extLst>
              <a:ext uri="{FF2B5EF4-FFF2-40B4-BE49-F238E27FC236}">
                <a16:creationId xmlns:a16="http://schemas.microsoft.com/office/drawing/2014/main" id="{9FF6A4FE-8FF1-4AA7-A017-C51C83F9B0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405925-C387-4CE2-9F27-5931350AE430}"/>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10" name="Text Placeholder 21">
            <a:extLst>
              <a:ext uri="{FF2B5EF4-FFF2-40B4-BE49-F238E27FC236}">
                <a16:creationId xmlns:a16="http://schemas.microsoft.com/office/drawing/2014/main" id="{918EC7EA-1665-4FD5-A0F9-7746253FE3FF}"/>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pic>
        <p:nvPicPr>
          <p:cNvPr id="11" name="Graphic 10">
            <a:hlinkClick r:id="rId2"/>
            <a:extLst>
              <a:ext uri="{FF2B5EF4-FFF2-40B4-BE49-F238E27FC236}">
                <a16:creationId xmlns:a16="http://schemas.microsoft.com/office/drawing/2014/main" id="{19B7ADD6-4D62-46EB-8EDB-33A5611C283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
        <p:nvSpPr>
          <p:cNvPr id="14" name="Title 17">
            <a:extLst>
              <a:ext uri="{FF2B5EF4-FFF2-40B4-BE49-F238E27FC236}">
                <a16:creationId xmlns:a16="http://schemas.microsoft.com/office/drawing/2014/main" id="{83262E2C-6CC1-48A0-BFFA-F8CF97263F64}"/>
              </a:ext>
            </a:extLst>
          </p:cNvPr>
          <p:cNvSpPr>
            <a:spLocks noGrp="1"/>
          </p:cNvSpPr>
          <p:nvPr>
            <p:ph type="title"/>
          </p:nvPr>
        </p:nvSpPr>
        <p:spPr>
          <a:xfrm>
            <a:off x="838200" y="365125"/>
            <a:ext cx="10515600" cy="884555"/>
          </a:xfrm>
        </p:spPr>
        <p:txBody>
          <a:bodyPr/>
          <a:lstStyle/>
          <a:p>
            <a:r>
              <a:rPr lang="en-US"/>
              <a:t>Click to edit Master title style</a:t>
            </a:r>
          </a:p>
        </p:txBody>
      </p:sp>
      <p:sp>
        <p:nvSpPr>
          <p:cNvPr id="15" name="Text Placeholder 7">
            <a:extLst>
              <a:ext uri="{FF2B5EF4-FFF2-40B4-BE49-F238E27FC236}">
                <a16:creationId xmlns:a16="http://schemas.microsoft.com/office/drawing/2014/main" id="{C94111E2-2E8E-4023-A873-CA204948E5E6}"/>
              </a:ext>
            </a:extLst>
          </p:cNvPr>
          <p:cNvSpPr>
            <a:spLocks noGrp="1"/>
          </p:cNvSpPr>
          <p:nvPr>
            <p:ph type="body" sz="quarter" idx="18" hasCustomPrompt="1"/>
          </p:nvPr>
        </p:nvSpPr>
        <p:spPr>
          <a:xfrm>
            <a:off x="838200" y="1312962"/>
            <a:ext cx="10515600" cy="351156"/>
          </a:xfrm>
        </p:spPr>
        <p:txBody>
          <a:bodyPr>
            <a:noAutofit/>
          </a:bodyPr>
          <a:lstStyle>
            <a:lvl1pPr>
              <a:buNone/>
              <a:defRPr sz="2000"/>
            </a:lvl1pPr>
          </a:lstStyle>
          <a:p>
            <a:pPr lvl="0"/>
            <a:r>
              <a:rPr lang="en-US" dirty="0"/>
              <a:t>Subtitle</a:t>
            </a:r>
          </a:p>
        </p:txBody>
      </p:sp>
    </p:spTree>
    <p:extLst>
      <p:ext uri="{BB962C8B-B14F-4D97-AF65-F5344CB8AC3E}">
        <p14:creationId xmlns:p14="http://schemas.microsoft.com/office/powerpoint/2010/main" val="53982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9C8504-E054-4DAC-955D-3E512466AF7F}"/>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4" name="Footer Placeholder 3">
            <a:extLst>
              <a:ext uri="{FF2B5EF4-FFF2-40B4-BE49-F238E27FC236}">
                <a16:creationId xmlns:a16="http://schemas.microsoft.com/office/drawing/2014/main" id="{93704C15-7FE8-4C3D-8916-D63EF1A3068A}"/>
              </a:ext>
            </a:extLst>
          </p:cNvPr>
          <p:cNvSpPr>
            <a:spLocks noGrp="1"/>
          </p:cNvSpPr>
          <p:nvPr>
            <p:ph type="ftr" sz="quarter" idx="11"/>
          </p:nvPr>
        </p:nvSpPr>
        <p:spPr>
          <a:xfrm>
            <a:off x="4038600" y="6356350"/>
            <a:ext cx="4114800" cy="365125"/>
          </a:xfrm>
          <a:prstGeom prst="rect">
            <a:avLst/>
          </a:prstGeom>
        </p:spPr>
        <p:txBody>
          <a:bodyPr/>
          <a:lstStyle/>
          <a:p>
            <a:endParaRPr lang="en-US" b="0" dirty="0"/>
          </a:p>
        </p:txBody>
      </p:sp>
      <p:sp>
        <p:nvSpPr>
          <p:cNvPr id="5" name="Slide Number Placeholder 4">
            <a:extLst>
              <a:ext uri="{FF2B5EF4-FFF2-40B4-BE49-F238E27FC236}">
                <a16:creationId xmlns:a16="http://schemas.microsoft.com/office/drawing/2014/main" id="{59CE3912-62CC-486C-9567-246A8D732707}"/>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15" name="Text Placeholder 14">
            <a:extLst>
              <a:ext uri="{FF2B5EF4-FFF2-40B4-BE49-F238E27FC236}">
                <a16:creationId xmlns:a16="http://schemas.microsoft.com/office/drawing/2014/main" id="{B1A16525-9CB9-49A7-AD68-D899931F9FD0}"/>
              </a:ext>
            </a:extLst>
          </p:cNvPr>
          <p:cNvSpPr>
            <a:spLocks noGrp="1"/>
          </p:cNvSpPr>
          <p:nvPr>
            <p:ph type="body" sz="quarter" idx="13"/>
          </p:nvPr>
        </p:nvSpPr>
        <p:spPr>
          <a:xfrm>
            <a:off x="838200" y="1788160"/>
            <a:ext cx="5049644" cy="3957645"/>
          </a:xfrm>
          <a:solidFill>
            <a:schemeClr val="bg2"/>
          </a:solidFill>
          <a:ln w="38100">
            <a:noFill/>
          </a:ln>
        </p:spPr>
        <p:txBody>
          <a:bodyPr lIns="182880" tIns="182880" rIns="182880" bIns="91440">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a:extLst>
              <a:ext uri="{FF2B5EF4-FFF2-40B4-BE49-F238E27FC236}">
                <a16:creationId xmlns:a16="http://schemas.microsoft.com/office/drawing/2014/main" id="{8D18162C-A78B-4B90-9362-10D8AE7ADFD2}"/>
              </a:ext>
            </a:extLst>
          </p:cNvPr>
          <p:cNvSpPr>
            <a:spLocks noGrp="1"/>
          </p:cNvSpPr>
          <p:nvPr>
            <p:ph type="body" sz="quarter" idx="14"/>
          </p:nvPr>
        </p:nvSpPr>
        <p:spPr>
          <a:xfrm>
            <a:off x="6304156" y="1788160"/>
            <a:ext cx="5049644" cy="3957645"/>
          </a:xfrm>
          <a:solidFill>
            <a:schemeClr val="accent6"/>
          </a:solidFill>
          <a:ln w="38100">
            <a:noFill/>
          </a:ln>
        </p:spPr>
        <p:txBody>
          <a:bodyPr lIns="182880" tIns="182880" rIns="182880" bIns="91440">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a:extLst>
              <a:ext uri="{FF2B5EF4-FFF2-40B4-BE49-F238E27FC236}">
                <a16:creationId xmlns:a16="http://schemas.microsoft.com/office/drawing/2014/main" id="{26C2ED84-EAA7-49C7-A9BC-BFF2407217A3}"/>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pic>
        <p:nvPicPr>
          <p:cNvPr id="2" name="Graphic 1">
            <a:hlinkClick r:id="rId2"/>
            <a:extLst>
              <a:ext uri="{FF2B5EF4-FFF2-40B4-BE49-F238E27FC236}">
                <a16:creationId xmlns:a16="http://schemas.microsoft.com/office/drawing/2014/main" id="{E77B5CA2-4DBF-4DA7-A005-FACCE3F8A27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
        <p:nvSpPr>
          <p:cNvPr id="12" name="Title 17">
            <a:extLst>
              <a:ext uri="{FF2B5EF4-FFF2-40B4-BE49-F238E27FC236}">
                <a16:creationId xmlns:a16="http://schemas.microsoft.com/office/drawing/2014/main" id="{01BD2973-D989-4A17-905D-D2ACF0D077FC}"/>
              </a:ext>
            </a:extLst>
          </p:cNvPr>
          <p:cNvSpPr>
            <a:spLocks noGrp="1"/>
          </p:cNvSpPr>
          <p:nvPr>
            <p:ph type="title"/>
          </p:nvPr>
        </p:nvSpPr>
        <p:spPr>
          <a:xfrm>
            <a:off x="838200" y="365125"/>
            <a:ext cx="10515600" cy="884555"/>
          </a:xfrm>
        </p:spPr>
        <p:txBody>
          <a:bodyPr/>
          <a:lstStyle/>
          <a:p>
            <a:r>
              <a:rPr lang="en-US"/>
              <a:t>Click to edit Master title style</a:t>
            </a:r>
          </a:p>
        </p:txBody>
      </p:sp>
      <p:sp>
        <p:nvSpPr>
          <p:cNvPr id="13" name="Text Placeholder 7">
            <a:extLst>
              <a:ext uri="{FF2B5EF4-FFF2-40B4-BE49-F238E27FC236}">
                <a16:creationId xmlns:a16="http://schemas.microsoft.com/office/drawing/2014/main" id="{0CE842C2-9FF8-4CAF-BD1D-B69B8936EB74}"/>
              </a:ext>
            </a:extLst>
          </p:cNvPr>
          <p:cNvSpPr>
            <a:spLocks noGrp="1"/>
          </p:cNvSpPr>
          <p:nvPr>
            <p:ph type="body" sz="quarter" idx="18" hasCustomPrompt="1"/>
          </p:nvPr>
        </p:nvSpPr>
        <p:spPr>
          <a:xfrm>
            <a:off x="838200" y="1312962"/>
            <a:ext cx="10515600" cy="351156"/>
          </a:xfrm>
        </p:spPr>
        <p:txBody>
          <a:bodyPr>
            <a:noAutofit/>
          </a:bodyPr>
          <a:lstStyle>
            <a:lvl1pPr>
              <a:buNone/>
              <a:defRPr sz="2000"/>
            </a:lvl1pPr>
          </a:lstStyle>
          <a:p>
            <a:pPr lvl="0"/>
            <a:r>
              <a:rPr lang="en-US" dirty="0"/>
              <a:t>Subtitle</a:t>
            </a:r>
          </a:p>
        </p:txBody>
      </p:sp>
    </p:spTree>
    <p:extLst>
      <p:ext uri="{BB962C8B-B14F-4D97-AF65-F5344CB8AC3E}">
        <p14:creationId xmlns:p14="http://schemas.microsoft.com/office/powerpoint/2010/main" val="310560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9C8504-E054-4DAC-955D-3E512466AF7F}"/>
              </a:ext>
            </a:extLst>
          </p:cNvPr>
          <p:cNvSpPr>
            <a:spLocks noGrp="1"/>
          </p:cNvSpPr>
          <p:nvPr>
            <p:ph type="dt" sz="half" idx="10"/>
          </p:nvPr>
        </p:nvSpPr>
        <p:spPr>
          <a:xfrm>
            <a:off x="838200" y="6356350"/>
            <a:ext cx="2743200" cy="365125"/>
          </a:xfrm>
          <a:prstGeom prst="rect">
            <a:avLst/>
          </a:prstGeom>
        </p:spPr>
        <p:txBody>
          <a:bodyPr/>
          <a:lstStyle/>
          <a:p>
            <a:r>
              <a:rPr lang="en-US" dirty="0"/>
              <a:t>Departmental Action Team Project</a:t>
            </a:r>
          </a:p>
        </p:txBody>
      </p:sp>
      <p:sp>
        <p:nvSpPr>
          <p:cNvPr id="4" name="Footer Placeholder 3">
            <a:extLst>
              <a:ext uri="{FF2B5EF4-FFF2-40B4-BE49-F238E27FC236}">
                <a16:creationId xmlns:a16="http://schemas.microsoft.com/office/drawing/2014/main" id="{93704C15-7FE8-4C3D-8916-D63EF1A3068A}"/>
              </a:ext>
            </a:extLst>
          </p:cNvPr>
          <p:cNvSpPr>
            <a:spLocks noGrp="1"/>
          </p:cNvSpPr>
          <p:nvPr>
            <p:ph type="ftr" sz="quarter" idx="11"/>
          </p:nvPr>
        </p:nvSpPr>
        <p:spPr>
          <a:xfrm>
            <a:off x="4038600" y="6356350"/>
            <a:ext cx="4114800" cy="365125"/>
          </a:xfrm>
          <a:prstGeom prst="rect">
            <a:avLst/>
          </a:prstGeom>
        </p:spPr>
        <p:txBody>
          <a:bodyPr/>
          <a:lstStyle/>
          <a:p>
            <a:endParaRPr lang="en-US" b="0" dirty="0"/>
          </a:p>
        </p:txBody>
      </p:sp>
      <p:sp>
        <p:nvSpPr>
          <p:cNvPr id="5" name="Slide Number Placeholder 4">
            <a:extLst>
              <a:ext uri="{FF2B5EF4-FFF2-40B4-BE49-F238E27FC236}">
                <a16:creationId xmlns:a16="http://schemas.microsoft.com/office/drawing/2014/main" id="{59CE3912-62CC-486C-9567-246A8D732707}"/>
              </a:ext>
            </a:extLst>
          </p:cNvPr>
          <p:cNvSpPr>
            <a:spLocks noGrp="1"/>
          </p:cNvSpPr>
          <p:nvPr>
            <p:ph type="sldNum" sz="quarter" idx="12"/>
          </p:nvPr>
        </p:nvSpPr>
        <p:spPr>
          <a:xfrm>
            <a:off x="8610600" y="6356350"/>
            <a:ext cx="2743200" cy="365125"/>
          </a:xfrm>
          <a:prstGeom prst="rect">
            <a:avLst/>
          </a:prstGeom>
        </p:spPr>
        <p:txBody>
          <a:bodyPr/>
          <a:lstStyle/>
          <a:p>
            <a:r>
              <a:rPr lang="en-US" dirty="0"/>
              <a:t>DAT Digital Toolkit | </a:t>
            </a:r>
            <a:fld id="{A6E1AED7-D82A-4231-9752-3B3254430A5A}" type="slidenum">
              <a:rPr lang="en-US" smtClean="0"/>
              <a:pPr/>
              <a:t>‹#›</a:t>
            </a:fld>
            <a:endParaRPr lang="en-US" dirty="0"/>
          </a:p>
        </p:txBody>
      </p:sp>
      <p:sp>
        <p:nvSpPr>
          <p:cNvPr id="15" name="Text Placeholder 14">
            <a:extLst>
              <a:ext uri="{FF2B5EF4-FFF2-40B4-BE49-F238E27FC236}">
                <a16:creationId xmlns:a16="http://schemas.microsoft.com/office/drawing/2014/main" id="{B1A16525-9CB9-49A7-AD68-D899931F9FD0}"/>
              </a:ext>
            </a:extLst>
          </p:cNvPr>
          <p:cNvSpPr>
            <a:spLocks noGrp="1"/>
          </p:cNvSpPr>
          <p:nvPr>
            <p:ph type="body" sz="quarter" idx="13"/>
          </p:nvPr>
        </p:nvSpPr>
        <p:spPr>
          <a:xfrm>
            <a:off x="838201" y="1788160"/>
            <a:ext cx="3437020" cy="3957645"/>
          </a:xfrm>
          <a:solidFill>
            <a:schemeClr val="accent6"/>
          </a:solidFill>
          <a:ln w="38100">
            <a:noFill/>
          </a:ln>
        </p:spPr>
        <p:txBody>
          <a:bodyPr lIns="182880" tIns="182880" rIns="182880" bIns="91440">
            <a:noAutofit/>
          </a:bodyPr>
          <a:lstStyle>
            <a:lvl1pPr indent="-182880">
              <a:lnSpc>
                <a:spcPct val="100000"/>
              </a:lnSpc>
              <a:spcAft>
                <a:spcPts val="600"/>
              </a:spcAft>
              <a:buFont typeface="Wingdings" panose="05000000000000000000" pitchFamily="2" charset="2"/>
              <a:buChar char="§"/>
              <a:defRPr sz="2000"/>
            </a:lvl1pPr>
            <a:lvl2pPr indent="-182880">
              <a:lnSpc>
                <a:spcPct val="100000"/>
              </a:lnSpc>
              <a:spcAft>
                <a:spcPts val="600"/>
              </a:spcAft>
              <a:buFont typeface="Wingdings" panose="05000000000000000000" pitchFamily="2" charset="2"/>
              <a:buChar char="§"/>
              <a:defRPr sz="1800"/>
            </a:lvl2pPr>
            <a:lvl3pPr indent="-182880">
              <a:lnSpc>
                <a:spcPct val="100000"/>
              </a:lnSpc>
              <a:spcAft>
                <a:spcPts val="600"/>
              </a:spcAft>
              <a:buFont typeface="Wingdings" panose="05000000000000000000" pitchFamily="2" charset="2"/>
              <a:buChar char="§"/>
              <a:defRPr sz="1600"/>
            </a:lvl3pPr>
            <a:lvl4pPr indent="-182880">
              <a:lnSpc>
                <a:spcPct val="100000"/>
              </a:lnSpc>
              <a:spcAft>
                <a:spcPts val="600"/>
              </a:spcAft>
              <a:buFont typeface="Wingdings" panose="05000000000000000000" pitchFamily="2" charset="2"/>
              <a:buChar char="§"/>
              <a:defRPr sz="1400"/>
            </a:lvl4pPr>
            <a:lvl5pPr indent="-182880">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a:extLst>
              <a:ext uri="{FF2B5EF4-FFF2-40B4-BE49-F238E27FC236}">
                <a16:creationId xmlns:a16="http://schemas.microsoft.com/office/drawing/2014/main" id="{26C2ED84-EAA7-49C7-A9BC-BFF2407217A3}"/>
              </a:ext>
            </a:extLst>
          </p:cNvPr>
          <p:cNvSpPr>
            <a:spLocks noGrp="1"/>
          </p:cNvSpPr>
          <p:nvPr>
            <p:ph type="body" sz="quarter" idx="15" hasCustomPrompt="1"/>
          </p:nvPr>
        </p:nvSpPr>
        <p:spPr>
          <a:xfrm>
            <a:off x="838200" y="5897090"/>
            <a:ext cx="10515600" cy="307975"/>
          </a:xfrm>
        </p:spPr>
        <p:txBody>
          <a:bodyPr anchor="b" anchorCtr="0">
            <a:spAutoFit/>
          </a:bodyPr>
          <a:lstStyle>
            <a:lvl1pPr>
              <a:buNone/>
              <a:defRPr sz="1400"/>
            </a:lvl1pPr>
          </a:lstStyle>
          <a:p>
            <a:pPr lvl="0"/>
            <a:r>
              <a:rPr lang="en-US" dirty="0"/>
              <a:t>Source</a:t>
            </a:r>
          </a:p>
        </p:txBody>
      </p:sp>
      <p:sp>
        <p:nvSpPr>
          <p:cNvPr id="11" name="Text Placeholder 14">
            <a:extLst>
              <a:ext uri="{FF2B5EF4-FFF2-40B4-BE49-F238E27FC236}">
                <a16:creationId xmlns:a16="http://schemas.microsoft.com/office/drawing/2014/main" id="{3E510AF8-9E49-4F7E-BF26-953F1D9017C3}"/>
              </a:ext>
            </a:extLst>
          </p:cNvPr>
          <p:cNvSpPr>
            <a:spLocks noGrp="1"/>
          </p:cNvSpPr>
          <p:nvPr>
            <p:ph type="body" sz="quarter" idx="16"/>
          </p:nvPr>
        </p:nvSpPr>
        <p:spPr>
          <a:xfrm>
            <a:off x="4377490" y="1788160"/>
            <a:ext cx="3437020" cy="3957645"/>
          </a:xfrm>
          <a:solidFill>
            <a:schemeClr val="bg2"/>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a:extLst>
              <a:ext uri="{FF2B5EF4-FFF2-40B4-BE49-F238E27FC236}">
                <a16:creationId xmlns:a16="http://schemas.microsoft.com/office/drawing/2014/main" id="{C0A61CA3-86EF-4353-AB90-3693E3665C38}"/>
              </a:ext>
            </a:extLst>
          </p:cNvPr>
          <p:cNvSpPr>
            <a:spLocks noGrp="1"/>
          </p:cNvSpPr>
          <p:nvPr>
            <p:ph type="body" sz="quarter" idx="17"/>
          </p:nvPr>
        </p:nvSpPr>
        <p:spPr>
          <a:xfrm>
            <a:off x="7916779" y="1788160"/>
            <a:ext cx="3437020" cy="3957645"/>
          </a:xfrm>
          <a:solidFill>
            <a:schemeClr val="accent5">
              <a:lumMod val="20000"/>
              <a:lumOff val="80000"/>
            </a:schemeClr>
          </a:solidFill>
          <a:ln w="38100">
            <a:noFill/>
          </a:ln>
        </p:spPr>
        <p:txBody>
          <a:bodyPr lIns="182880" tIns="182880" rIns="182880" bIns="91440">
            <a:noAutofit/>
          </a:bodyPr>
          <a:lstStyle>
            <a:lvl1pPr>
              <a:lnSpc>
                <a:spcPct val="100000"/>
              </a:lnSpc>
              <a:spcAft>
                <a:spcPts val="600"/>
              </a:spcAft>
              <a:buFont typeface="Wingdings" panose="05000000000000000000" pitchFamily="2" charset="2"/>
              <a:buChar char="§"/>
              <a:defRPr sz="2000"/>
            </a:lvl1pPr>
            <a:lvl2pPr>
              <a:lnSpc>
                <a:spcPct val="100000"/>
              </a:lnSpc>
              <a:spcAft>
                <a:spcPts val="600"/>
              </a:spcAft>
              <a:buFont typeface="Wingdings" panose="05000000000000000000" pitchFamily="2" charset="2"/>
              <a:buChar char="§"/>
              <a:defRPr sz="1800"/>
            </a:lvl2pPr>
            <a:lvl3pPr>
              <a:lnSpc>
                <a:spcPct val="100000"/>
              </a:lnSpc>
              <a:spcAft>
                <a:spcPts val="600"/>
              </a:spcAft>
              <a:buFont typeface="Wingdings" panose="05000000000000000000" pitchFamily="2" charset="2"/>
              <a:buChar char="§"/>
              <a:defRPr sz="1600"/>
            </a:lvl3pPr>
            <a:lvl4pPr>
              <a:lnSpc>
                <a:spcPct val="100000"/>
              </a:lnSpc>
              <a:spcAft>
                <a:spcPts val="600"/>
              </a:spcAft>
              <a:buFont typeface="Wingdings" panose="05000000000000000000" pitchFamily="2" charset="2"/>
              <a:buChar char="§"/>
              <a:defRPr sz="1400"/>
            </a:lvl4pPr>
            <a:lvl5pPr>
              <a:lnSpc>
                <a:spcPct val="100000"/>
              </a:lnSpc>
              <a:spcAft>
                <a:spcPts val="600"/>
              </a:spcAft>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hlinkClick r:id="rId2"/>
            <a:extLst>
              <a:ext uri="{FF2B5EF4-FFF2-40B4-BE49-F238E27FC236}">
                <a16:creationId xmlns:a16="http://schemas.microsoft.com/office/drawing/2014/main" id="{C724CB48-5129-45FC-8AE1-EBA35EE2F4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2227"/>
            <a:ext cx="838200" cy="293370"/>
          </a:xfrm>
          <a:prstGeom prst="rect">
            <a:avLst/>
          </a:prstGeom>
        </p:spPr>
      </p:pic>
      <p:sp>
        <p:nvSpPr>
          <p:cNvPr id="14" name="Title 17">
            <a:extLst>
              <a:ext uri="{FF2B5EF4-FFF2-40B4-BE49-F238E27FC236}">
                <a16:creationId xmlns:a16="http://schemas.microsoft.com/office/drawing/2014/main" id="{8274764D-B397-4459-983A-B0AE274F3593}"/>
              </a:ext>
            </a:extLst>
          </p:cNvPr>
          <p:cNvSpPr>
            <a:spLocks noGrp="1"/>
          </p:cNvSpPr>
          <p:nvPr>
            <p:ph type="title"/>
          </p:nvPr>
        </p:nvSpPr>
        <p:spPr>
          <a:xfrm>
            <a:off x="838200" y="365125"/>
            <a:ext cx="10515600" cy="884555"/>
          </a:xfrm>
        </p:spPr>
        <p:txBody>
          <a:bodyPr/>
          <a:lstStyle/>
          <a:p>
            <a:r>
              <a:rPr lang="en-US"/>
              <a:t>Click to edit Master title style</a:t>
            </a:r>
          </a:p>
        </p:txBody>
      </p:sp>
      <p:sp>
        <p:nvSpPr>
          <p:cNvPr id="16" name="Text Placeholder 7">
            <a:extLst>
              <a:ext uri="{FF2B5EF4-FFF2-40B4-BE49-F238E27FC236}">
                <a16:creationId xmlns:a16="http://schemas.microsoft.com/office/drawing/2014/main" id="{64E3C5E1-926E-4125-83DE-8339464FDBC2}"/>
              </a:ext>
            </a:extLst>
          </p:cNvPr>
          <p:cNvSpPr>
            <a:spLocks noGrp="1"/>
          </p:cNvSpPr>
          <p:nvPr>
            <p:ph type="body" sz="quarter" idx="18" hasCustomPrompt="1"/>
          </p:nvPr>
        </p:nvSpPr>
        <p:spPr>
          <a:xfrm>
            <a:off x="838200" y="1312962"/>
            <a:ext cx="10515600" cy="351156"/>
          </a:xfrm>
        </p:spPr>
        <p:txBody>
          <a:bodyPr>
            <a:noAutofit/>
          </a:bodyPr>
          <a:lstStyle>
            <a:lvl1pPr>
              <a:buNone/>
              <a:defRPr sz="2000"/>
            </a:lvl1pPr>
          </a:lstStyle>
          <a:p>
            <a:pPr lvl="0"/>
            <a:r>
              <a:rPr lang="en-US" dirty="0"/>
              <a:t>Subtitle</a:t>
            </a:r>
          </a:p>
        </p:txBody>
      </p:sp>
    </p:spTree>
    <p:extLst>
      <p:ext uri="{BB962C8B-B14F-4D97-AF65-F5344CB8AC3E}">
        <p14:creationId xmlns:p14="http://schemas.microsoft.com/office/powerpoint/2010/main" val="407219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731BE-2D95-4914-A47B-F6EF738C1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B3DB60C-8257-4D4B-A002-B90E0DDF6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93EB3F-2293-403B-A3FC-5791474F7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Departmental Action Team Project</a:t>
            </a:r>
          </a:p>
        </p:txBody>
      </p:sp>
      <p:sp>
        <p:nvSpPr>
          <p:cNvPr id="5" name="Footer Placeholder 4">
            <a:extLst>
              <a:ext uri="{FF2B5EF4-FFF2-40B4-BE49-F238E27FC236}">
                <a16:creationId xmlns:a16="http://schemas.microsoft.com/office/drawing/2014/main" id="{D6F7B35D-3840-4333-A113-87B7FBE44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1">
                    <a:tint val="75000"/>
                  </a:schemeClr>
                </a:solidFill>
              </a:defRPr>
            </a:lvl1pPr>
          </a:lstStyle>
          <a:p>
            <a:endParaRPr lang="en-US" b="0" dirty="0"/>
          </a:p>
        </p:txBody>
      </p:sp>
      <p:sp>
        <p:nvSpPr>
          <p:cNvPr id="6" name="Slide Number Placeholder 5">
            <a:extLst>
              <a:ext uri="{FF2B5EF4-FFF2-40B4-BE49-F238E27FC236}">
                <a16:creationId xmlns:a16="http://schemas.microsoft.com/office/drawing/2014/main" id="{BF5B4D5C-72AD-423F-B7CE-520372211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DAT Digital Toolkit | </a:t>
            </a:r>
            <a:fld id="{A6E1AED7-D82A-4231-9752-3B3254430A5A}" type="slidenum">
              <a:rPr lang="en-US" smtClean="0"/>
              <a:pPr/>
              <a:t>‹#›</a:t>
            </a:fld>
            <a:endParaRPr lang="en-US" dirty="0"/>
          </a:p>
        </p:txBody>
      </p:sp>
      <p:cxnSp>
        <p:nvCxnSpPr>
          <p:cNvPr id="7" name="Straight Connector 6">
            <a:extLst>
              <a:ext uri="{FF2B5EF4-FFF2-40B4-BE49-F238E27FC236}">
                <a16:creationId xmlns:a16="http://schemas.microsoft.com/office/drawing/2014/main" id="{C3573A52-BD87-4234-B1B7-9407D6EEB8FE}"/>
              </a:ext>
            </a:extLst>
          </p:cNvPr>
          <p:cNvCxnSpPr>
            <a:cxnSpLocks/>
          </p:cNvCxnSpPr>
          <p:nvPr userDrawn="1"/>
        </p:nvCxnSpPr>
        <p:spPr>
          <a:xfrm>
            <a:off x="838200" y="6326457"/>
            <a:ext cx="105156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485801"/>
      </p:ext>
    </p:extLst>
  </p:cSld>
  <p:clrMap bg1="lt1" tx1="dk1" bg2="lt2" tx2="dk2" accent1="accent1" accent2="accent2" accent3="accent3" accent4="accent4" accent5="accent5" accent6="accent6" hlink="hlink" folHlink="folHlink"/>
  <p:sldLayoutIdLst>
    <p:sldLayoutId id="2147483747" r:id="rId1"/>
    <p:sldLayoutId id="2147483745" r:id="rId2"/>
    <p:sldLayoutId id="2147483759" r:id="rId3"/>
    <p:sldLayoutId id="2147483758" r:id="rId4"/>
    <p:sldLayoutId id="2147483746" r:id="rId5"/>
    <p:sldLayoutId id="2147483748" r:id="rId6"/>
    <p:sldLayoutId id="2147483749" r:id="rId7"/>
    <p:sldLayoutId id="2147483754" r:id="rId8"/>
    <p:sldLayoutId id="2147483755" r:id="rId9"/>
    <p:sldLayoutId id="2147483757" r:id="rId10"/>
    <p:sldLayoutId id="2147483761" r:id="rId11"/>
    <p:sldLayoutId id="2147483756" r:id="rId12"/>
    <p:sldLayoutId id="2147483750" r:id="rId13"/>
    <p:sldLayoutId id="2147483751" r:id="rId14"/>
    <p:sldLayoutId id="2147483752" r:id="rId15"/>
    <p:sldLayoutId id="2147483753" r:id="rId16"/>
    <p:sldLayoutId id="2147483760" r:id="rId17"/>
  </p:sldLayoutIdLst>
  <p:hf hdr="0" ft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1.xml"/><Relationship Id="rId13" Type="http://schemas.openxmlformats.org/officeDocument/2006/relationships/slide" Target="slide32.xml"/><Relationship Id="rId3" Type="http://schemas.openxmlformats.org/officeDocument/2006/relationships/hyperlink" Target="https://www.amazon.com/Facilitating-Change-Higher-Education-Departmental/dp/1735901008/ref=sr_1_1?dchild=1&amp;keywords=facilitating+change&amp;qid=1604324548&amp;sr=8-1" TargetMode="External"/><Relationship Id="rId7" Type="http://schemas.openxmlformats.org/officeDocument/2006/relationships/slide" Target="slide99.xml"/><Relationship Id="rId12" Type="http://schemas.openxmlformats.org/officeDocument/2006/relationships/slide" Target="slide22.xml"/><Relationship Id="rId17" Type="http://schemas.openxmlformats.org/officeDocument/2006/relationships/image" Target="../media/image2.svg"/><Relationship Id="rId2" Type="http://schemas.openxmlformats.org/officeDocument/2006/relationships/notesSlide" Target="../notesSlides/notesSlide1.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87.xml"/><Relationship Id="rId11" Type="http://schemas.openxmlformats.org/officeDocument/2006/relationships/slide" Target="slide10.xml"/><Relationship Id="rId5" Type="http://schemas.openxmlformats.org/officeDocument/2006/relationships/slide" Target="slide83.xml"/><Relationship Id="rId15" Type="http://schemas.openxmlformats.org/officeDocument/2006/relationships/slide" Target="slide58.xml"/><Relationship Id="rId10" Type="http://schemas.openxmlformats.org/officeDocument/2006/relationships/slide" Target="slide2.xml"/><Relationship Id="rId4" Type="http://schemas.openxmlformats.org/officeDocument/2006/relationships/slide" Target="slide69.xml"/><Relationship Id="rId9" Type="http://schemas.openxmlformats.org/officeDocument/2006/relationships/slide" Target="slide114.xml"/><Relationship Id="rId14" Type="http://schemas.openxmlformats.org/officeDocument/2006/relationships/slide" Target="slide49.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10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sv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5.xml.rels><?xml version="1.0" encoding="UTF-8" standalone="yes"?>
<Relationships xmlns="http://schemas.openxmlformats.org/package/2006/relationships"><Relationship Id="rId3" Type="http://schemas.openxmlformats.org/officeDocument/2006/relationships/hyperlink" Target="http://www.liberatingstructures.com/12-2510-crowd-sourcing/" TargetMode="External"/><Relationship Id="rId2" Type="http://schemas.openxmlformats.org/officeDocument/2006/relationships/notesSlide" Target="../notesSlides/notesSlide10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107.xml.rels><?xml version="1.0" encoding="UTF-8" standalone="yes"?>
<Relationships xmlns="http://schemas.openxmlformats.org/package/2006/relationships"><Relationship Id="rId3" Type="http://schemas.openxmlformats.org/officeDocument/2006/relationships/hyperlink" Target="https://strobe.colorado.edu/wp-content/uploads/Fostering-sustainable-improvements-in-science.pdf" TargetMode="External"/><Relationship Id="rId2" Type="http://schemas.openxmlformats.org/officeDocument/2006/relationships/notesSlide" Target="../notesSlides/notesSlide106.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hyperlink" Target="https://strobe.colorado.edu/wp-content/uploads/Fostering-sustainable-improvements-in-science.pdf" TargetMode="External"/><Relationship Id="rId2" Type="http://schemas.openxmlformats.org/officeDocument/2006/relationships/notesSlide" Target="../notesSlides/notesSlide107.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hyperlink" Target="http://universaldesign.ie/What-is-Universal-Design/The-7-Principles/" TargetMode="External"/><Relationship Id="rId2" Type="http://schemas.openxmlformats.org/officeDocument/2006/relationships/notesSlide" Target="../notesSlides/notesSlide108.xml"/><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hyperlink" Target="http://universaldesign.ie/What-is-Universal-Design/The-7-Principles/" TargetMode="External"/><Relationship Id="rId2" Type="http://schemas.openxmlformats.org/officeDocument/2006/relationships/notesSlide" Target="../notesSlides/notesSlide109.xml"/><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0.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1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13.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sv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hyperlink" Target="https://journals.aps.org/prper/abstract/10.1103/PhysRevPhysEducRes.15.01014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thinkingcollaborativ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hyperlink" Target="https://www.dismantlingracism.org/"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57.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21.xml"/><Relationship Id="rId7" Type="http://schemas.openxmlformats.org/officeDocument/2006/relationships/slide" Target="slide64.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slide" Target="slide61.xml"/><Relationship Id="rId5" Type="http://schemas.openxmlformats.org/officeDocument/2006/relationships/slide" Target="slide65.xml"/><Relationship Id="rId10" Type="http://schemas.openxmlformats.org/officeDocument/2006/relationships/image" Target="../media/image2.svg"/><Relationship Id="rId4" Type="http://schemas.openxmlformats.org/officeDocument/2006/relationships/slide" Target="slide32.xml"/><Relationship Id="rId9"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changingminds.org/explanations/decision/divergence_convergence.ht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changingminds.org/explanations/decision/divergence_convergence.htm" TargetMode="External"/><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hyperlink" Target="http://changingminds.org/explanations/decision/divergence_convergence.htm" TargetMode="External"/><Relationship Id="rId2" Type="http://schemas.openxmlformats.org/officeDocument/2006/relationships/notesSlide" Target="../notesSlides/notesSlide62.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65.xml.rels><?xml version="1.0" encoding="UTF-8" standalone="yes"?>
<Relationships xmlns="http://schemas.openxmlformats.org/package/2006/relationships"><Relationship Id="rId3" Type="http://schemas.openxmlformats.org/officeDocument/2006/relationships/hyperlink" Target="https://medium.com/@tombarrett/why-am-i-talking-1ca0e92bb359" TargetMode="External"/><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hyperlink" Target="https://medium.com/@tombarrett/why-am-i-talking-1ca0e92bb359" TargetMode="External"/><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hyperlink" Target="https://www.aconsciousrethink.com/9396/how-to-think-before-you-speak/" TargetMode="External"/><Relationship Id="rId2" Type="http://schemas.openxmlformats.org/officeDocument/2006/relationships/notesSlide" Target="../notesSlides/notesSlide66.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hyperlink" Target="https://www.colorado.edu/odece/sites/default/files/attached-files/rba03-sb4converted_5.pdf" TargetMode="External"/><Relationship Id="rId2" Type="http://schemas.openxmlformats.org/officeDocument/2006/relationships/notesSlide" Target="../notesSlides/notesSlide67.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2.sv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87.xml.rels><?xml version="1.0" encoding="UTF-8" standalone="yes"?>
<Relationships xmlns="http://schemas.openxmlformats.org/package/2006/relationships"><Relationship Id="rId3" Type="http://schemas.openxmlformats.org/officeDocument/2006/relationships/hyperlink" Target="https://en.wikipedia.org/wiki/Consensus_decision-making"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hyperlink" Target="https://richarddennison.wordpress.com/2008/06/02/hierarchy-v-network/" TargetMode="External"/><Relationship Id="rId2" Type="http://schemas.openxmlformats.org/officeDocument/2006/relationships/notesSlide" Target="../notesSlides/notesSlide87.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ournals.aps.org/prper/abstract/10.1103/PhysRevPhysEducRes.15.010141" TargetMode="Externa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90.xml.rels><?xml version="1.0" encoding="UTF-8" standalone="yes"?>
<Relationships xmlns="http://schemas.openxmlformats.org/package/2006/relationships"><Relationship Id="rId3" Type="http://schemas.openxmlformats.org/officeDocument/2006/relationships/hyperlink" Target="https://en.wikipedia.org/wiki/Consensus_decision-making" TargetMode="External"/><Relationship Id="rId2" Type="http://schemas.openxmlformats.org/officeDocument/2006/relationships/notesSlide" Target="../notesSlides/notesSlide89.xml"/><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hyperlink" Target="https://www.lucidmeetings.com/glossary/fist-five" TargetMode="External"/><Relationship Id="rId2" Type="http://schemas.openxmlformats.org/officeDocument/2006/relationships/notesSlide" Target="../notesSlides/notesSlide90.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97.xml.rels><?xml version="1.0" encoding="UTF-8" standalone="yes"?>
<Relationships xmlns="http://schemas.openxmlformats.org/package/2006/relationships"><Relationship Id="rId3" Type="http://schemas.openxmlformats.org/officeDocument/2006/relationships/hyperlink" Target="https://en.wikipedia.org/wiki/Consensus_decision-making" TargetMode="External"/><Relationship Id="rId2" Type="http://schemas.openxmlformats.org/officeDocument/2006/relationships/notesSlide" Target="../notesSlides/notesSlide96.xml"/><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9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E037-1A7E-46B4-9247-21041074E968}"/>
              </a:ext>
            </a:extLst>
          </p:cNvPr>
          <p:cNvSpPr>
            <a:spLocks noGrp="1"/>
          </p:cNvSpPr>
          <p:nvPr>
            <p:ph type="title"/>
          </p:nvPr>
        </p:nvSpPr>
        <p:spPr>
          <a:xfrm>
            <a:off x="831850" y="-540948"/>
            <a:ext cx="10515600" cy="2439988"/>
          </a:xfrm>
        </p:spPr>
        <p:txBody>
          <a:bodyPr>
            <a:normAutofit/>
          </a:bodyPr>
          <a:lstStyle/>
          <a:p>
            <a:r>
              <a:rPr lang="en-US" sz="5400" dirty="0"/>
              <a:t>Departmental Action Team</a:t>
            </a:r>
            <a:r>
              <a:rPr lang="en-US" sz="5400"/>
              <a:t>: </a:t>
            </a:r>
            <a:br>
              <a:rPr lang="en-US" sz="5400"/>
            </a:br>
            <a:r>
              <a:rPr lang="en-US" sz="5400"/>
              <a:t>Digital </a:t>
            </a:r>
            <a:r>
              <a:rPr lang="en-US" sz="5400" dirty="0"/>
              <a:t>Toolkit Slides</a:t>
            </a:r>
          </a:p>
        </p:txBody>
      </p:sp>
      <p:sp>
        <p:nvSpPr>
          <p:cNvPr id="3" name="Text Placeholder 2">
            <a:extLst>
              <a:ext uri="{FF2B5EF4-FFF2-40B4-BE49-F238E27FC236}">
                <a16:creationId xmlns:a16="http://schemas.microsoft.com/office/drawing/2014/main" id="{627B7AB8-6466-44A8-9FF5-62809E80786A}"/>
              </a:ext>
            </a:extLst>
          </p:cNvPr>
          <p:cNvSpPr>
            <a:spLocks noGrp="1"/>
          </p:cNvSpPr>
          <p:nvPr>
            <p:ph type="body" idx="1"/>
          </p:nvPr>
        </p:nvSpPr>
        <p:spPr>
          <a:xfrm>
            <a:off x="831850" y="2055342"/>
            <a:ext cx="10515600" cy="1662218"/>
          </a:xfrm>
        </p:spPr>
        <p:txBody>
          <a:bodyPr>
            <a:normAutofit/>
          </a:bodyPr>
          <a:lstStyle/>
          <a:p>
            <a:r>
              <a:rPr lang="en-US" sz="1800" dirty="0"/>
              <a:t>This slide deck was developed by Departmental Action Team (DAT) facilitators, and was refined to accompany our book, </a:t>
            </a:r>
            <a:r>
              <a:rPr lang="en-US" sz="1800" i="1" dirty="0">
                <a:hlinkClick r:id="rId3"/>
              </a:rPr>
              <a:t>Facilitating Change in Higher Education: The Departmental Action Team Model</a:t>
            </a:r>
            <a:r>
              <a:rPr lang="en-US" sz="1800" dirty="0"/>
              <a:t>. These slides are often used by facilitators to illustrate one or more group process skills. Citations on the slides are provided to provide original sources or recommendations for further reading. The Digital Toolkit Slide deck has twelve subsections, addressing these topics:</a:t>
            </a:r>
          </a:p>
        </p:txBody>
      </p:sp>
      <p:sp>
        <p:nvSpPr>
          <p:cNvPr id="4" name="Date Placeholder 3">
            <a:extLst>
              <a:ext uri="{FF2B5EF4-FFF2-40B4-BE49-F238E27FC236}">
                <a16:creationId xmlns:a16="http://schemas.microsoft.com/office/drawing/2014/main" id="{C30DED2D-B840-43A3-AED0-1EC83D636AB4}"/>
              </a:ext>
            </a:extLst>
          </p:cNvPr>
          <p:cNvSpPr>
            <a:spLocks noGrp="1"/>
          </p:cNvSpPr>
          <p:nvPr>
            <p:ph type="dt" sz="half" idx="10"/>
          </p:nvPr>
        </p:nvSpPr>
        <p:spPr>
          <a:xfrm>
            <a:off x="838200" y="6356350"/>
            <a:ext cx="2743200" cy="365125"/>
          </a:xfrm>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E1D63861-F875-43B0-98A9-77F3777CA272}"/>
              </a:ext>
            </a:extLst>
          </p:cNvPr>
          <p:cNvSpPr>
            <a:spLocks noGrp="1"/>
          </p:cNvSpPr>
          <p:nvPr>
            <p:ph type="ftr" sz="quarter" idx="11"/>
          </p:nvPr>
        </p:nvSpPr>
        <p:spPr>
          <a:xfrm>
            <a:off x="4038600" y="6356350"/>
            <a:ext cx="4114800" cy="365125"/>
          </a:xfrm>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40AFA127-742A-43F9-9639-08A6B3D2DD20}"/>
              </a:ext>
            </a:extLst>
          </p:cNvPr>
          <p:cNvSpPr>
            <a:spLocks noGrp="1"/>
          </p:cNvSpPr>
          <p:nvPr>
            <p:ph type="sldNum" sz="quarter" idx="12"/>
          </p:nvPr>
        </p:nvSpPr>
        <p:spPr>
          <a:xfrm>
            <a:off x="8610600" y="6356350"/>
            <a:ext cx="2743200" cy="365125"/>
          </a:xfrm>
        </p:spPr>
        <p:txBody>
          <a:bodyPr/>
          <a:lstStyle/>
          <a:p>
            <a:r>
              <a:rPr lang="en-US" dirty="0"/>
              <a:t>0.0</a:t>
            </a:r>
          </a:p>
        </p:txBody>
      </p:sp>
      <p:sp>
        <p:nvSpPr>
          <p:cNvPr id="7" name="Text Placeholder 2">
            <a:extLst>
              <a:ext uri="{FF2B5EF4-FFF2-40B4-BE49-F238E27FC236}">
                <a16:creationId xmlns:a16="http://schemas.microsoft.com/office/drawing/2014/main" id="{B406D218-EC93-CB47-9D9A-26302CAD288B}"/>
              </a:ext>
            </a:extLst>
          </p:cNvPr>
          <p:cNvSpPr txBox="1">
            <a:spLocks/>
          </p:cNvSpPr>
          <p:nvPr/>
        </p:nvSpPr>
        <p:spPr>
          <a:xfrm>
            <a:off x="844550" y="3702590"/>
            <a:ext cx="5068570" cy="195002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bg2"/>
                </a:solidFill>
                <a:latin typeface="+mn-lt"/>
                <a:ea typeface="+mn-ea"/>
                <a:cs typeface="+mn-cs"/>
              </a:defRPr>
            </a:lvl1pPr>
            <a:lvl2pPr marL="457200" indent="0" algn="l" defTabSz="914400" rtl="0" eaLnBrk="1" latinLnBrk="0" hangingPunct="1">
              <a:lnSpc>
                <a:spcPct val="100000"/>
              </a:lnSpc>
              <a:spcBef>
                <a:spcPts val="500"/>
              </a:spcBef>
              <a:buClr>
                <a:schemeClr val="accent2"/>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2"/>
              </a:buClr>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800" dirty="0"/>
          </a:p>
        </p:txBody>
      </p:sp>
      <p:grpSp>
        <p:nvGrpSpPr>
          <p:cNvPr id="10" name="Group 9">
            <a:extLst>
              <a:ext uri="{FF2B5EF4-FFF2-40B4-BE49-F238E27FC236}">
                <a16:creationId xmlns:a16="http://schemas.microsoft.com/office/drawing/2014/main" id="{A61D53FC-986A-B742-A509-AB4F5CA08006}"/>
              </a:ext>
            </a:extLst>
          </p:cNvPr>
          <p:cNvGrpSpPr/>
          <p:nvPr/>
        </p:nvGrpSpPr>
        <p:grpSpPr>
          <a:xfrm>
            <a:off x="2025975" y="3631346"/>
            <a:ext cx="7774290" cy="1782635"/>
            <a:chOff x="2619390" y="3429000"/>
            <a:chExt cx="7774290" cy="1782635"/>
          </a:xfrm>
        </p:grpSpPr>
        <p:sp>
          <p:nvSpPr>
            <p:cNvPr id="8" name="Text Placeholder 2">
              <a:extLst>
                <a:ext uri="{FF2B5EF4-FFF2-40B4-BE49-F238E27FC236}">
                  <a16:creationId xmlns:a16="http://schemas.microsoft.com/office/drawing/2014/main" id="{208BCC06-47E1-1C4E-8A24-1FF7B88DEFBC}"/>
                </a:ext>
              </a:extLst>
            </p:cNvPr>
            <p:cNvSpPr txBox="1">
              <a:spLocks/>
            </p:cNvSpPr>
            <p:nvPr/>
          </p:nvSpPr>
          <p:spPr>
            <a:xfrm>
              <a:off x="6278880" y="3429000"/>
              <a:ext cx="4114800" cy="177628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bg2"/>
                  </a:solidFill>
                  <a:latin typeface="+mn-lt"/>
                  <a:ea typeface="+mn-ea"/>
                  <a:cs typeface="+mn-cs"/>
                </a:defRPr>
              </a:lvl1pPr>
              <a:lvl2pPr marL="457200" indent="0" algn="l" defTabSz="914400" rtl="0" eaLnBrk="1" latinLnBrk="0" hangingPunct="1">
                <a:lnSpc>
                  <a:spcPct val="100000"/>
                </a:lnSpc>
                <a:spcBef>
                  <a:spcPts val="500"/>
                </a:spcBef>
                <a:buClr>
                  <a:schemeClr val="accent2"/>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2"/>
                </a:buClr>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mj-lt"/>
                <a:buAutoNum type="arabicPeriod" startAt="7"/>
              </a:pPr>
              <a:r>
                <a:rPr lang="en-US" sz="1600" dirty="0"/>
                <a:t> </a:t>
              </a:r>
              <a:r>
                <a:rPr lang="en-US" sz="1600" dirty="0">
                  <a:hlinkClick r:id="rId4" action="ppaction://hlinksldjump"/>
                </a:rPr>
                <a:t>Models of Organizational Change</a:t>
              </a:r>
              <a:endParaRPr lang="en-US" sz="1600" dirty="0"/>
            </a:p>
            <a:p>
              <a:pPr>
                <a:buFont typeface="+mj-lt"/>
                <a:buAutoNum type="arabicPeriod" startAt="7"/>
              </a:pPr>
              <a:r>
                <a:rPr lang="en-US" sz="1600" dirty="0"/>
                <a:t> </a:t>
              </a:r>
              <a:r>
                <a:rPr lang="en-US" sz="1600" dirty="0">
                  <a:hlinkClick r:id="rId5" action="ppaction://hlinksldjump"/>
                </a:rPr>
                <a:t>Change Management</a:t>
              </a:r>
              <a:endParaRPr lang="en-US" sz="1600" dirty="0"/>
            </a:p>
            <a:p>
              <a:pPr>
                <a:buFont typeface="+mj-lt"/>
                <a:buAutoNum type="arabicPeriod" startAt="7"/>
              </a:pPr>
              <a:r>
                <a:rPr lang="en-US" sz="1600" dirty="0"/>
                <a:t> </a:t>
              </a:r>
              <a:r>
                <a:rPr lang="en-US" sz="1600" dirty="0">
                  <a:hlinkClick r:id="rId6" action="ppaction://hlinksldjump"/>
                </a:rPr>
                <a:t>Making Decisions</a:t>
              </a:r>
              <a:endParaRPr lang="en-US" sz="1600" dirty="0"/>
            </a:p>
            <a:p>
              <a:pPr>
                <a:buFont typeface="+mj-lt"/>
                <a:buAutoNum type="arabicPeriod" startAt="7"/>
              </a:pPr>
              <a:r>
                <a:rPr lang="en-US" sz="1600" dirty="0"/>
                <a:t> </a:t>
              </a:r>
              <a:r>
                <a:rPr lang="en-US" sz="1600" dirty="0">
                  <a:hlinkClick r:id="rId7" action="ppaction://hlinksldjump"/>
                </a:rPr>
                <a:t>Visioning and Implementing Projects</a:t>
              </a:r>
              <a:endParaRPr lang="en-US" sz="1600" dirty="0"/>
            </a:p>
            <a:p>
              <a:pPr>
                <a:buFont typeface="+mj-lt"/>
                <a:buAutoNum type="arabicPeriod" startAt="7"/>
              </a:pPr>
              <a:r>
                <a:rPr lang="en-US" sz="1600" dirty="0"/>
                <a:t> </a:t>
              </a:r>
              <a:r>
                <a:rPr lang="en-US" sz="1600" dirty="0">
                  <a:hlinkClick r:id="rId8" action="ppaction://hlinksldjump"/>
                </a:rPr>
                <a:t>Data Analysis and Interpretation</a:t>
              </a:r>
              <a:endParaRPr lang="en-US" sz="1600" dirty="0"/>
            </a:p>
            <a:p>
              <a:pPr>
                <a:buFont typeface="+mj-lt"/>
                <a:buAutoNum type="arabicPeriod" startAt="7"/>
              </a:pPr>
              <a:r>
                <a:rPr lang="en-US" sz="1600" dirty="0"/>
                <a:t> </a:t>
              </a:r>
              <a:r>
                <a:rPr lang="en-US" sz="1600" dirty="0">
                  <a:hlinkClick r:id="rId9" action="ppaction://hlinksldjump"/>
                </a:rPr>
                <a:t>Departmental Communication</a:t>
              </a:r>
              <a:endParaRPr lang="en-US" sz="1600" dirty="0"/>
            </a:p>
          </p:txBody>
        </p:sp>
        <p:sp>
          <p:nvSpPr>
            <p:cNvPr id="9" name="Text Placeholder 2">
              <a:extLst>
                <a:ext uri="{FF2B5EF4-FFF2-40B4-BE49-F238E27FC236}">
                  <a16:creationId xmlns:a16="http://schemas.microsoft.com/office/drawing/2014/main" id="{B80C4D19-EFB7-2A45-95C1-8FEFF115450A}"/>
                </a:ext>
              </a:extLst>
            </p:cNvPr>
            <p:cNvSpPr txBox="1">
              <a:spLocks/>
            </p:cNvSpPr>
            <p:nvPr/>
          </p:nvSpPr>
          <p:spPr>
            <a:xfrm>
              <a:off x="2619390" y="3435350"/>
              <a:ext cx="3659490" cy="177628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bg2"/>
                  </a:solidFill>
                  <a:latin typeface="+mn-lt"/>
                  <a:ea typeface="+mn-ea"/>
                  <a:cs typeface="+mn-cs"/>
                </a:defRPr>
              </a:lvl1pPr>
              <a:lvl2pPr marL="457200" indent="0" algn="l" defTabSz="914400" rtl="0" eaLnBrk="1" latinLnBrk="0" hangingPunct="1">
                <a:lnSpc>
                  <a:spcPct val="100000"/>
                </a:lnSpc>
                <a:spcBef>
                  <a:spcPts val="500"/>
                </a:spcBef>
                <a:buClr>
                  <a:schemeClr val="accent2"/>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2"/>
                </a:buClr>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Clr>
                  <a:schemeClr val="accent2"/>
                </a:buClr>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mj-lt"/>
                <a:buAutoNum type="arabicPeriod"/>
              </a:pPr>
              <a:r>
                <a:rPr lang="en-US" sz="1600" dirty="0"/>
                <a:t> </a:t>
              </a:r>
              <a:r>
                <a:rPr lang="en-US" sz="1600" dirty="0">
                  <a:hlinkClick r:id="rId10" action="ppaction://hlinksldjump"/>
                </a:rPr>
                <a:t>DAT Core Principles</a:t>
              </a:r>
              <a:endParaRPr lang="en-US" sz="1600" dirty="0"/>
            </a:p>
            <a:p>
              <a:pPr>
                <a:buFont typeface="+mj-lt"/>
                <a:buAutoNum type="arabicPeriod"/>
              </a:pPr>
              <a:r>
                <a:rPr lang="en-US" sz="1600" dirty="0"/>
                <a:t> </a:t>
              </a:r>
              <a:r>
                <a:rPr lang="en-US" sz="1600" dirty="0">
                  <a:hlinkClick r:id="rId11" action="ppaction://hlinksldjump"/>
                </a:rPr>
                <a:t>DAT Model Overview</a:t>
              </a:r>
              <a:endParaRPr lang="en-US" sz="1600" dirty="0"/>
            </a:p>
            <a:p>
              <a:pPr>
                <a:buFont typeface="+mj-lt"/>
                <a:buAutoNum type="arabicPeriod"/>
              </a:pPr>
              <a:r>
                <a:rPr lang="en-US" sz="1600" dirty="0"/>
                <a:t> </a:t>
              </a:r>
              <a:r>
                <a:rPr lang="en-US" sz="1600" dirty="0">
                  <a:hlinkClick r:id="rId12" action="ppaction://hlinksldjump"/>
                </a:rPr>
                <a:t>Norms of Collaboration</a:t>
              </a:r>
              <a:endParaRPr lang="en-US" sz="1600" dirty="0"/>
            </a:p>
            <a:p>
              <a:pPr>
                <a:buFont typeface="+mj-lt"/>
                <a:buAutoNum type="arabicPeriod"/>
              </a:pPr>
              <a:r>
                <a:rPr lang="en-US" sz="1600" dirty="0"/>
                <a:t> </a:t>
              </a:r>
              <a:r>
                <a:rPr lang="en-US" sz="1600" dirty="0">
                  <a:hlinkClick r:id="rId13" action="ppaction://hlinksldjump"/>
                </a:rPr>
                <a:t>Common Organizational Pitfalls</a:t>
              </a:r>
              <a:endParaRPr lang="en-US" sz="1600" dirty="0"/>
            </a:p>
            <a:p>
              <a:pPr>
                <a:buFont typeface="+mj-lt"/>
                <a:buAutoNum type="arabicPeriod"/>
              </a:pPr>
              <a:r>
                <a:rPr lang="en-US" sz="1600" dirty="0"/>
                <a:t> </a:t>
              </a:r>
              <a:r>
                <a:rPr lang="en-US" sz="1600" dirty="0">
                  <a:hlinkClick r:id="rId14" action="ppaction://hlinksldjump"/>
                </a:rPr>
                <a:t>Facilitation</a:t>
              </a:r>
              <a:endParaRPr lang="en-US" sz="1600" dirty="0"/>
            </a:p>
            <a:p>
              <a:pPr>
                <a:buFont typeface="+mj-lt"/>
                <a:buAutoNum type="arabicPeriod"/>
              </a:pPr>
              <a:r>
                <a:rPr lang="en-US" sz="1600" dirty="0"/>
                <a:t> </a:t>
              </a:r>
              <a:r>
                <a:rPr lang="en-US" sz="1600" dirty="0">
                  <a:hlinkClick r:id="rId15" action="ppaction://hlinksldjump"/>
                </a:rPr>
                <a:t>Positive Group Functioning</a:t>
              </a:r>
              <a:endParaRPr lang="en-US" sz="1600" dirty="0"/>
            </a:p>
            <a:p>
              <a:endParaRPr lang="en-US" sz="1600" dirty="0"/>
            </a:p>
          </p:txBody>
        </p:sp>
      </p:grpSp>
      <p:pic>
        <p:nvPicPr>
          <p:cNvPr id="12" name="Graphic 11">
            <a:extLst>
              <a:ext uri="{FF2B5EF4-FFF2-40B4-BE49-F238E27FC236}">
                <a16:creationId xmlns:a16="http://schemas.microsoft.com/office/drawing/2014/main" id="{7DAF7BB5-9C0A-4D4E-A588-F95408CC46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9064" y="5846127"/>
            <a:ext cx="838200" cy="293370"/>
          </a:xfrm>
          <a:prstGeom prst="rect">
            <a:avLst/>
          </a:prstGeom>
        </p:spPr>
      </p:pic>
      <p:sp>
        <p:nvSpPr>
          <p:cNvPr id="13" name="Rectangle 1">
            <a:extLst>
              <a:ext uri="{FF2B5EF4-FFF2-40B4-BE49-F238E27FC236}">
                <a16:creationId xmlns:a16="http://schemas.microsoft.com/office/drawing/2014/main" id="{DF5C8D38-E4C3-6E46-A781-70A94E78D271}"/>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solidFill>
                  <a:schemeClr val="bg1"/>
                </a:solidFill>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solidFill>
                  <a:schemeClr val="bg1"/>
                </a:solidFill>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402931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6B92238-14A1-1949-9A11-53C17A8E3649}"/>
              </a:ext>
            </a:extLst>
          </p:cNvPr>
          <p:cNvSpPr>
            <a:spLocks noGrp="1"/>
          </p:cNvSpPr>
          <p:nvPr>
            <p:ph type="ctrTitle"/>
          </p:nvPr>
        </p:nvSpPr>
        <p:spPr/>
        <p:txBody>
          <a:bodyPr>
            <a:normAutofit/>
          </a:bodyPr>
          <a:lstStyle/>
          <a:p>
            <a:r>
              <a:rPr lang="en-US" sz="5400" dirty="0"/>
              <a:t>DAT Model Overview</a:t>
            </a:r>
          </a:p>
        </p:txBody>
      </p:sp>
      <p:sp>
        <p:nvSpPr>
          <p:cNvPr id="13" name="Subtitle 2">
            <a:extLst>
              <a:ext uri="{FF2B5EF4-FFF2-40B4-BE49-F238E27FC236}">
                <a16:creationId xmlns:a16="http://schemas.microsoft.com/office/drawing/2014/main" id="{F6FCF6B8-5D8C-154D-BCBE-9FE8AA25D802}"/>
              </a:ext>
            </a:extLst>
          </p:cNvPr>
          <p:cNvSpPr>
            <a:spLocks noGrp="1"/>
          </p:cNvSpPr>
          <p:nvPr>
            <p:ph type="subTitle" idx="1"/>
          </p:nvPr>
        </p:nvSpPr>
        <p:spPr/>
        <p:txBody>
          <a:bodyPr>
            <a:noAutofit/>
          </a:bodyPr>
          <a:lstStyle/>
          <a:p>
            <a:pPr lvl="0"/>
            <a:r>
              <a:rPr lang="en-US" sz="1800" dirty="0"/>
              <a:t>This section contains the DAT Model Overview slides we use when making presentations about the DAT project on campus. Often, we present these to faculty in departments that are considering forming a DAT. They were also distributed to new DAT members to provide some orientation to the DAT project.</a:t>
            </a:r>
            <a:br>
              <a:rPr lang="en-US" sz="1800" dirty="0"/>
            </a:br>
            <a:endParaRPr lang="en-US" sz="1800" dirty="0"/>
          </a:p>
          <a:p>
            <a:pPr lvl="0"/>
            <a:r>
              <a:rPr lang="en-US" sz="1800" dirty="0"/>
              <a:t>You may want to modify these slides. Specifically, put your names and university logo on Digital Toolkit Slide 2.1. Please leave the AAU and NSF logos on this slide, and acknowledge them as the original funding sources for this work. </a:t>
            </a:r>
            <a:br>
              <a:rPr lang="en-US" sz="1800" dirty="0"/>
            </a:br>
            <a:endParaRPr lang="en-US" sz="1800" dirty="0"/>
          </a:p>
          <a:p>
            <a:pPr lvl="0"/>
            <a:r>
              <a:rPr lang="en-US" sz="1800" dirty="0"/>
              <a:t>If you have an established DAT program, you may want to replace the outcomes listed in Slide 2.5 with those of your DATs. Include your contact information on Slides 2.9 and 2.10.</a:t>
            </a:r>
          </a:p>
        </p:txBody>
      </p:sp>
      <p:sp>
        <p:nvSpPr>
          <p:cNvPr id="4" name="Date Placeholder 3">
            <a:extLst>
              <a:ext uri="{FF2B5EF4-FFF2-40B4-BE49-F238E27FC236}">
                <a16:creationId xmlns:a16="http://schemas.microsoft.com/office/drawing/2014/main" id="{2D2BB237-82B8-4FF8-9859-C0D87BFAB7E6}"/>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84BBA598-C5B4-4E90-B817-F7318AF8C43C}"/>
              </a:ext>
            </a:extLst>
          </p:cNvPr>
          <p:cNvSpPr>
            <a:spLocks noGrp="1"/>
          </p:cNvSpPr>
          <p:nvPr>
            <p:ph type="ftr" sz="quarter" idx="11"/>
          </p:nvPr>
        </p:nvSpPr>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839142D6-9F3F-4A50-A99E-CA7863BD6255}"/>
              </a:ext>
            </a:extLst>
          </p:cNvPr>
          <p:cNvSpPr>
            <a:spLocks noGrp="1"/>
          </p:cNvSpPr>
          <p:nvPr>
            <p:ph type="sldNum" sz="quarter" idx="12"/>
          </p:nvPr>
        </p:nvSpPr>
        <p:spPr/>
        <p:txBody>
          <a:bodyPr/>
          <a:lstStyle/>
          <a:p>
            <a:r>
              <a:rPr lang="en-US"/>
              <a:t>2.0</a:t>
            </a:r>
            <a:endParaRPr lang="en-US" dirty="0"/>
          </a:p>
        </p:txBody>
      </p:sp>
      <p:sp>
        <p:nvSpPr>
          <p:cNvPr id="14" name="Date Placeholder 3">
            <a:extLst>
              <a:ext uri="{FF2B5EF4-FFF2-40B4-BE49-F238E27FC236}">
                <a16:creationId xmlns:a16="http://schemas.microsoft.com/office/drawing/2014/main" id="{C1A0051F-59BA-6D49-9BE4-FABE610287E4}"/>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ooter Placeholder 4">
            <a:extLst>
              <a:ext uri="{FF2B5EF4-FFF2-40B4-BE49-F238E27FC236}">
                <a16:creationId xmlns:a16="http://schemas.microsoft.com/office/drawing/2014/main" id="{36633D3D-2EE1-D04C-B1BC-1FD9A2D07217}"/>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DAT Digital Toolkit</a:t>
            </a:r>
            <a:endParaRPr lang="en-US" dirty="0"/>
          </a:p>
        </p:txBody>
      </p:sp>
      <p:sp>
        <p:nvSpPr>
          <p:cNvPr id="16" name="Slide Number Placeholder 5">
            <a:extLst>
              <a:ext uri="{FF2B5EF4-FFF2-40B4-BE49-F238E27FC236}">
                <a16:creationId xmlns:a16="http://schemas.microsoft.com/office/drawing/2014/main" id="{FD6F8507-612C-B249-B288-079781EC230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a:t>
            </a:r>
          </a:p>
        </p:txBody>
      </p:sp>
      <p:pic>
        <p:nvPicPr>
          <p:cNvPr id="10" name="Graphic 9">
            <a:extLst>
              <a:ext uri="{FF2B5EF4-FFF2-40B4-BE49-F238E27FC236}">
                <a16:creationId xmlns:a16="http://schemas.microsoft.com/office/drawing/2014/main" id="{A5D60D61-F453-2640-BC1E-3F3BC3E3F3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829091"/>
            <a:ext cx="838200" cy="293370"/>
          </a:xfrm>
          <a:prstGeom prst="rect">
            <a:avLst/>
          </a:prstGeom>
        </p:spPr>
      </p:pic>
      <p:sp>
        <p:nvSpPr>
          <p:cNvPr id="11" name="Rectangle 1">
            <a:extLst>
              <a:ext uri="{FF2B5EF4-FFF2-40B4-BE49-F238E27FC236}">
                <a16:creationId xmlns:a16="http://schemas.microsoft.com/office/drawing/2014/main" id="{F5F608E3-7982-E941-962D-B2A6FFBFB644}"/>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41787288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10.1</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p:txBody>
          <a:bodyPr/>
          <a:lstStyle/>
          <a:p>
            <a:pPr lvl="0">
              <a:lnSpc>
                <a:spcPct val="115000"/>
              </a:lnSpc>
              <a:spcBef>
                <a:spcPts val="0"/>
              </a:spcBef>
              <a:spcAft>
                <a:spcPts val="1600"/>
              </a:spcAft>
            </a:pPr>
            <a:r>
              <a:rPr lang="en-US" sz="2000" dirty="0">
                <a:solidFill>
                  <a:srgbClr val="000000"/>
                </a:solidFill>
                <a:ea typeface="Nunito Light"/>
                <a:cs typeface="Nunito Light"/>
                <a:sym typeface="Nunito Light"/>
              </a:rPr>
              <a:t>Work orients to solving individual, sometimes disconnected problems</a:t>
            </a:r>
          </a:p>
          <a:p>
            <a:pPr lvl="0">
              <a:lnSpc>
                <a:spcPct val="115000"/>
              </a:lnSpc>
              <a:spcBef>
                <a:spcPts val="0"/>
              </a:spcBef>
              <a:spcAft>
                <a:spcPts val="1600"/>
              </a:spcAft>
            </a:pPr>
            <a:r>
              <a:rPr lang="en-US" sz="2000" dirty="0">
                <a:ea typeface="Nunito Light"/>
                <a:cs typeface="Nunito Light"/>
                <a:sym typeface="Nunito Light"/>
              </a:rPr>
              <a:t>O</a:t>
            </a:r>
            <a:r>
              <a:rPr lang="en-US" sz="2000" dirty="0">
                <a:solidFill>
                  <a:srgbClr val="000000"/>
                </a:solidFill>
                <a:ea typeface="Nunito Light"/>
                <a:cs typeface="Nunito Light"/>
                <a:sym typeface="Nunito Light"/>
              </a:rPr>
              <a:t>ften limits thinking to </a:t>
            </a:r>
            <a:r>
              <a:rPr lang="en-US" sz="2000" dirty="0">
                <a:ea typeface="Nunito Light"/>
                <a:cs typeface="Nunito Light"/>
                <a:sym typeface="Nunito Light"/>
              </a:rPr>
              <a:t>immediate “fires” or “crises”</a:t>
            </a:r>
            <a:endParaRPr lang="en-US" sz="2000" dirty="0">
              <a:sym typeface="Nunito Light"/>
            </a:endParaRPr>
          </a:p>
          <a:p>
            <a:pPr>
              <a:lnSpc>
                <a:spcPct val="115000"/>
              </a:lnSpc>
              <a:spcBef>
                <a:spcPts val="0"/>
              </a:spcBef>
              <a:spcAft>
                <a:spcPts val="1600"/>
              </a:spcAft>
            </a:pPr>
            <a:r>
              <a:rPr lang="en" sz="2000" dirty="0">
                <a:ea typeface="Nunito Light"/>
                <a:cs typeface="Nunito Light"/>
                <a:sym typeface="Nunito Light"/>
              </a:rPr>
              <a:t>Results in relief for specific situations, sometimes temporarily</a:t>
            </a:r>
          </a:p>
          <a:p>
            <a:pPr>
              <a:lnSpc>
                <a:spcPct val="115000"/>
              </a:lnSpc>
              <a:spcBef>
                <a:spcPts val="0"/>
              </a:spcBef>
              <a:spcAft>
                <a:spcPts val="1600"/>
              </a:spcAft>
            </a:pPr>
            <a:r>
              <a:rPr lang="en-US" sz="2000" dirty="0">
                <a:ea typeface="Nunito Light"/>
                <a:cs typeface="Nunito Light"/>
                <a:sym typeface="Nunito Light"/>
              </a:rPr>
              <a:t>Solutions are often not as inclusive as possible,  and may have unintended impacts</a:t>
            </a:r>
          </a:p>
          <a:p>
            <a:pPr lvl="0">
              <a:lnSpc>
                <a:spcPct val="115000"/>
              </a:lnSpc>
              <a:spcBef>
                <a:spcPts val="0"/>
              </a:spcBef>
              <a:spcAft>
                <a:spcPts val="1600"/>
              </a:spcAft>
            </a:pPr>
            <a:endParaRPr lang="en-US" sz="2000" dirty="0">
              <a:solidFill>
                <a:srgbClr val="000000"/>
              </a:solidFill>
              <a:sym typeface="Nunito Light"/>
            </a:endParaRP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p:txBody>
          <a:bodyPr/>
          <a:lstStyle/>
          <a:p>
            <a:pPr lvl="0">
              <a:lnSpc>
                <a:spcPct val="115000"/>
              </a:lnSpc>
              <a:spcBef>
                <a:spcPts val="0"/>
              </a:spcBef>
              <a:spcAft>
                <a:spcPts val="1600"/>
              </a:spcAft>
            </a:pPr>
            <a:r>
              <a:rPr lang="en-US" sz="2000" dirty="0">
                <a:solidFill>
                  <a:srgbClr val="000000"/>
                </a:solidFill>
                <a:ea typeface="Nunito Light"/>
                <a:cs typeface="Nunito Light"/>
                <a:sym typeface="Nunito Light"/>
              </a:rPr>
              <a:t>Work orients to achieving long-term outcomes</a:t>
            </a:r>
            <a:endParaRPr lang="en-US" sz="2000" dirty="0">
              <a:sym typeface="Nunito Light"/>
            </a:endParaRPr>
          </a:p>
          <a:p>
            <a:pPr lvl="0">
              <a:lnSpc>
                <a:spcPct val="115000"/>
              </a:lnSpc>
              <a:spcBef>
                <a:spcPts val="0"/>
              </a:spcBef>
              <a:spcAft>
                <a:spcPts val="1600"/>
              </a:spcAft>
            </a:pPr>
            <a:r>
              <a:rPr lang="en-US" sz="2000" dirty="0">
                <a:solidFill>
                  <a:srgbClr val="000000"/>
                </a:solidFill>
                <a:ea typeface="Nunito Light"/>
                <a:cs typeface="Nunito Light"/>
                <a:sym typeface="Nunito Light"/>
              </a:rPr>
              <a:t>Helps address systemic issues and root causes</a:t>
            </a:r>
            <a:endParaRPr lang="en-US" sz="2000" dirty="0"/>
          </a:p>
          <a:p>
            <a:r>
              <a:rPr lang="en-US" sz="2000" dirty="0">
                <a:ea typeface="Nunito Light"/>
                <a:cs typeface="Nunito Light"/>
                <a:sym typeface="Nunito Light"/>
              </a:rPr>
              <a:t>Solutions are more likely to be sustainable, creative, flexible, and inclusive</a:t>
            </a:r>
          </a:p>
          <a:p>
            <a:endParaRPr lang="en-US" sz="20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881900"/>
            <a:ext cx="10515600" cy="323165"/>
          </a:xfrm>
        </p:spPr>
        <p:txBody>
          <a:bodyPr/>
          <a:lstStyle/>
          <a:p>
            <a:pPr lvl="0"/>
            <a:r>
              <a:rPr lang="en-US" sz="1500" dirty="0"/>
              <a:t>Schein, E. (2010). </a:t>
            </a:r>
            <a:r>
              <a:rPr lang="en-US" sz="1500" u="sng" dirty="0"/>
              <a:t>Organizational culture and leadership</a:t>
            </a:r>
            <a:r>
              <a:rPr lang="en-US" sz="1500" dirty="0"/>
              <a:t> (4th ed.). Jossey-Bass.</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US" dirty="0">
                <a:ea typeface="Spectral"/>
                <a:cs typeface="Spectral"/>
                <a:sym typeface="Spectral"/>
              </a:rPr>
              <a:t>Problem vs. Outcome Focus</a:t>
            </a:r>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Problem focus                                                         Outcome focus</a:t>
            </a:r>
          </a:p>
        </p:txBody>
      </p:sp>
      <p:pic>
        <p:nvPicPr>
          <p:cNvPr id="9" name="Graphic 8">
            <a:extLst>
              <a:ext uri="{FF2B5EF4-FFF2-40B4-BE49-F238E27FC236}">
                <a16:creationId xmlns:a16="http://schemas.microsoft.com/office/drawing/2014/main" id="{E6A962E4-C0E5-9845-AB79-E817CC4F8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5567135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482D-F774-4DB4-87C7-3CC28695D307}"/>
              </a:ext>
            </a:extLst>
          </p:cNvPr>
          <p:cNvSpPr>
            <a:spLocks noGrp="1"/>
          </p:cNvSpPr>
          <p:nvPr>
            <p:ph type="title"/>
          </p:nvPr>
        </p:nvSpPr>
        <p:spPr/>
        <p:txBody>
          <a:bodyPr/>
          <a:lstStyle/>
          <a:p>
            <a:r>
              <a:rPr lang="en-US"/>
              <a:t>DAT Life Cycle</a:t>
            </a:r>
            <a:endParaRPr lang="en-US" dirty="0"/>
          </a:p>
        </p:txBody>
      </p:sp>
      <p:sp>
        <p:nvSpPr>
          <p:cNvPr id="3" name="Date Placeholder 2">
            <a:extLst>
              <a:ext uri="{FF2B5EF4-FFF2-40B4-BE49-F238E27FC236}">
                <a16:creationId xmlns:a16="http://schemas.microsoft.com/office/drawing/2014/main" id="{9D67CA89-1B17-4C77-A4D9-AE17A80BB41E}"/>
              </a:ext>
            </a:extLst>
          </p:cNvPr>
          <p:cNvSpPr>
            <a:spLocks noGrp="1"/>
          </p:cNvSpPr>
          <p:nvPr>
            <p:ph type="dt" sz="half" idx="10"/>
          </p:nvPr>
        </p:nvSpPr>
        <p:spPr/>
        <p:txBody>
          <a:bodyPr/>
          <a:lstStyle/>
          <a:p>
            <a:r>
              <a:rPr lang="en-US" dirty="0"/>
              <a:t>Departmental Action Team Project</a:t>
            </a:r>
          </a:p>
        </p:txBody>
      </p:sp>
      <p:sp>
        <p:nvSpPr>
          <p:cNvPr id="4" name="Slide Number Placeholder 3">
            <a:extLst>
              <a:ext uri="{FF2B5EF4-FFF2-40B4-BE49-F238E27FC236}">
                <a16:creationId xmlns:a16="http://schemas.microsoft.com/office/drawing/2014/main" id="{1A4E3FE4-66F4-4B40-81FA-BCD2D9D2B0F3}"/>
              </a:ext>
            </a:extLst>
          </p:cNvPr>
          <p:cNvSpPr>
            <a:spLocks noGrp="1"/>
          </p:cNvSpPr>
          <p:nvPr>
            <p:ph type="sldNum" sz="quarter" idx="12"/>
          </p:nvPr>
        </p:nvSpPr>
        <p:spPr/>
        <p:txBody>
          <a:bodyPr/>
          <a:lstStyle/>
          <a:p>
            <a:r>
              <a:rPr lang="en-US" dirty="0"/>
              <a:t>DAT Digital Toolkit | 10.2</a:t>
            </a:r>
          </a:p>
        </p:txBody>
      </p:sp>
      <p:sp>
        <p:nvSpPr>
          <p:cNvPr id="5" name="Text Placeholder 4">
            <a:extLst>
              <a:ext uri="{FF2B5EF4-FFF2-40B4-BE49-F238E27FC236}">
                <a16:creationId xmlns:a16="http://schemas.microsoft.com/office/drawing/2014/main" id="{C9463A50-0DFC-49F0-8C50-0A002C1C8077}"/>
              </a:ext>
            </a:extLst>
          </p:cNvPr>
          <p:cNvSpPr>
            <a:spLocks noGrp="1"/>
          </p:cNvSpPr>
          <p:nvPr>
            <p:ph type="body" sz="quarter" idx="15"/>
          </p:nvPr>
        </p:nvSpPr>
        <p:spPr>
          <a:xfrm>
            <a:off x="838200" y="5651067"/>
            <a:ext cx="10515600" cy="553998"/>
          </a:xfrm>
        </p:spPr>
        <p:txBody>
          <a:bodyPr/>
          <a:lstStyle/>
          <a:p>
            <a:r>
              <a:rPr lang="en-US" sz="1500" dirty="0"/>
              <a:t>Ngai, C. et al. (2020). </a:t>
            </a:r>
            <a:r>
              <a:rPr lang="en-US" sz="1500" u="sng" dirty="0"/>
              <a:t>Facilitating Change in Higher Education: The Departmental Action Team Model.</a:t>
            </a:r>
            <a:r>
              <a:rPr lang="en-US" sz="1500" dirty="0"/>
              <a:t> Glitter Cannon Press.</a:t>
            </a:r>
          </a:p>
        </p:txBody>
      </p:sp>
      <p:graphicFrame>
        <p:nvGraphicFramePr>
          <p:cNvPr id="6" name="Content Placeholder 3">
            <a:extLst>
              <a:ext uri="{FF2B5EF4-FFF2-40B4-BE49-F238E27FC236}">
                <a16:creationId xmlns:a16="http://schemas.microsoft.com/office/drawing/2014/main" id="{F0F04687-BA7D-4544-AE89-F64AA82D70F4}"/>
              </a:ext>
            </a:extLst>
          </p:cNvPr>
          <p:cNvGraphicFramePr>
            <a:graphicFrameLocks/>
          </p:cNvGraphicFramePr>
          <p:nvPr/>
        </p:nvGraphicFramePr>
        <p:xfrm>
          <a:off x="838200" y="652936"/>
          <a:ext cx="11951574" cy="493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6F6E343B-61ED-4A7E-B1F3-E9DDA1B98CF4}"/>
              </a:ext>
            </a:extLst>
          </p:cNvPr>
          <p:cNvCxnSpPr>
            <a:cxnSpLocks/>
          </p:cNvCxnSpPr>
          <p:nvPr/>
        </p:nvCxnSpPr>
        <p:spPr>
          <a:xfrm>
            <a:off x="6700910" y="1690688"/>
            <a:ext cx="614290" cy="2896988"/>
          </a:xfrm>
          <a:prstGeom prst="straightConnector1">
            <a:avLst/>
          </a:prstGeom>
          <a:ln w="15875">
            <a:prstDash val="dash"/>
            <a:tailEnd type="arrow" w="lg" len="lg"/>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32162327-4BAA-7040-8E86-6DFB9BB2E9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6941751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83DE1-57F4-4685-A090-67E98897B1F8}"/>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5EB9EA5D-8549-4895-8871-BFA4E6823FFA}"/>
              </a:ext>
            </a:extLst>
          </p:cNvPr>
          <p:cNvSpPr>
            <a:spLocks noGrp="1"/>
          </p:cNvSpPr>
          <p:nvPr>
            <p:ph type="sldNum" sz="quarter" idx="12"/>
          </p:nvPr>
        </p:nvSpPr>
        <p:spPr/>
        <p:txBody>
          <a:bodyPr/>
          <a:lstStyle/>
          <a:p>
            <a:r>
              <a:rPr lang="en-US" dirty="0"/>
              <a:t>DAT Digital Toolkit | 10.3</a:t>
            </a:r>
          </a:p>
        </p:txBody>
      </p:sp>
      <p:sp>
        <p:nvSpPr>
          <p:cNvPr id="4" name="Text Placeholder 3">
            <a:extLst>
              <a:ext uri="{FF2B5EF4-FFF2-40B4-BE49-F238E27FC236}">
                <a16:creationId xmlns:a16="http://schemas.microsoft.com/office/drawing/2014/main" id="{0E065CFF-6EBD-4EA3-875A-838EE73D7A02}"/>
              </a:ext>
            </a:extLst>
          </p:cNvPr>
          <p:cNvSpPr>
            <a:spLocks noGrp="1"/>
          </p:cNvSpPr>
          <p:nvPr>
            <p:ph type="body" sz="quarter" idx="13"/>
          </p:nvPr>
        </p:nvSpPr>
        <p:spPr>
          <a:xfrm>
            <a:off x="838201" y="1752130"/>
            <a:ext cx="3437020" cy="4204407"/>
          </a:xfrm>
        </p:spPr>
        <p:txBody>
          <a:bodyPr/>
          <a:lstStyle/>
          <a:p>
            <a:pPr marL="114300" lvl="0" indent="0">
              <a:spcBef>
                <a:spcPts val="1600"/>
              </a:spcBef>
              <a:spcAft>
                <a:spcPts val="0"/>
              </a:spcAft>
              <a:buSzPts val="1800"/>
              <a:buNone/>
            </a:pPr>
            <a:r>
              <a:rPr lang="en-US" dirty="0"/>
              <a:t>Vision:</a:t>
            </a:r>
          </a:p>
          <a:p>
            <a:pPr marL="457200" lvl="0" indent="-342900">
              <a:spcBef>
                <a:spcPts val="1600"/>
              </a:spcBef>
              <a:spcAft>
                <a:spcPts val="0"/>
              </a:spcAft>
              <a:buSzPts val="1800"/>
            </a:pPr>
            <a:r>
              <a:rPr lang="en-US" dirty="0"/>
              <a:t>Aspirations for what we want to become. </a:t>
            </a:r>
            <a:br>
              <a:rPr lang="en-US" dirty="0"/>
            </a:br>
            <a:endParaRPr lang="en-US" dirty="0"/>
          </a:p>
          <a:p>
            <a:pPr marL="457200" lvl="0" indent="-342900">
              <a:spcBef>
                <a:spcPts val="0"/>
              </a:spcBef>
              <a:spcAft>
                <a:spcPts val="0"/>
              </a:spcAft>
              <a:buSzPts val="1800"/>
            </a:pPr>
            <a:r>
              <a:rPr lang="en-US" dirty="0"/>
              <a:t>What long-term outcomes are we working to achieve?</a:t>
            </a:r>
            <a:br>
              <a:rPr lang="en-US" dirty="0"/>
            </a:br>
            <a:endParaRPr lang="en-US" dirty="0"/>
          </a:p>
          <a:p>
            <a:pPr marL="457200" lvl="0" indent="-342900">
              <a:spcBef>
                <a:spcPts val="0"/>
              </a:spcBef>
              <a:spcAft>
                <a:spcPts val="0"/>
              </a:spcAft>
              <a:buSzPts val="1800"/>
            </a:pPr>
            <a:r>
              <a:rPr lang="en-US" dirty="0"/>
              <a:t>What justifies our group’s existence?</a:t>
            </a:r>
          </a:p>
        </p:txBody>
      </p:sp>
      <p:sp>
        <p:nvSpPr>
          <p:cNvPr id="6" name="Text Placeholder 5">
            <a:extLst>
              <a:ext uri="{FF2B5EF4-FFF2-40B4-BE49-F238E27FC236}">
                <a16:creationId xmlns:a16="http://schemas.microsoft.com/office/drawing/2014/main" id="{EBA5211A-8CD1-447E-954D-BC7749C264F1}"/>
              </a:ext>
            </a:extLst>
          </p:cNvPr>
          <p:cNvSpPr>
            <a:spLocks noGrp="1"/>
          </p:cNvSpPr>
          <p:nvPr>
            <p:ph type="body" sz="quarter" idx="16"/>
          </p:nvPr>
        </p:nvSpPr>
        <p:spPr>
          <a:xfrm>
            <a:off x="4377490" y="1752130"/>
            <a:ext cx="3437020" cy="4204407"/>
          </a:xfrm>
        </p:spPr>
        <p:txBody>
          <a:bodyPr/>
          <a:lstStyle/>
          <a:p>
            <a:pPr marL="0" lvl="0" indent="0">
              <a:spcBef>
                <a:spcPts val="0"/>
              </a:spcBef>
              <a:spcAft>
                <a:spcPts val="0"/>
              </a:spcAft>
              <a:buNone/>
            </a:pPr>
            <a:r>
              <a:rPr lang="en-US" dirty="0"/>
              <a:t>Goals:</a:t>
            </a:r>
          </a:p>
          <a:p>
            <a:pPr marL="457200" lvl="0" indent="-342900">
              <a:spcBef>
                <a:spcPts val="1600"/>
              </a:spcBef>
              <a:spcAft>
                <a:spcPts val="0"/>
              </a:spcAft>
              <a:buSzPts val="1800"/>
            </a:pPr>
            <a:r>
              <a:rPr lang="en-US" dirty="0"/>
              <a:t>Achievements that will show progress toward our vision. </a:t>
            </a:r>
          </a:p>
          <a:p>
            <a:pPr marL="457200" lvl="0" indent="-342900">
              <a:spcBef>
                <a:spcPts val="0"/>
              </a:spcBef>
              <a:spcAft>
                <a:spcPts val="0"/>
              </a:spcAft>
              <a:buSzPts val="1800"/>
            </a:pPr>
            <a:r>
              <a:rPr lang="en-US" dirty="0"/>
              <a:t>Ideally are specific, measurable, achievable, relevant, time-bound (SMART)</a:t>
            </a:r>
          </a:p>
          <a:p>
            <a:pPr marL="457200" lvl="0" indent="-342900">
              <a:spcBef>
                <a:spcPts val="0"/>
              </a:spcBef>
              <a:spcAft>
                <a:spcPts val="0"/>
              </a:spcAft>
              <a:buSzPts val="1800"/>
            </a:pPr>
            <a:r>
              <a:rPr lang="en-US" dirty="0"/>
              <a:t>Help us evaluate; do our activities serve our goals?</a:t>
            </a:r>
          </a:p>
        </p:txBody>
      </p:sp>
      <p:sp>
        <p:nvSpPr>
          <p:cNvPr id="7" name="Text Placeholder 6">
            <a:extLst>
              <a:ext uri="{FF2B5EF4-FFF2-40B4-BE49-F238E27FC236}">
                <a16:creationId xmlns:a16="http://schemas.microsoft.com/office/drawing/2014/main" id="{F3E6C5D0-1548-49BF-AEDF-01C27F02445A}"/>
              </a:ext>
            </a:extLst>
          </p:cNvPr>
          <p:cNvSpPr>
            <a:spLocks noGrp="1"/>
          </p:cNvSpPr>
          <p:nvPr>
            <p:ph type="body" sz="quarter" idx="17"/>
          </p:nvPr>
        </p:nvSpPr>
        <p:spPr>
          <a:xfrm>
            <a:off x="7916779" y="1752130"/>
            <a:ext cx="3437020" cy="4204407"/>
          </a:xfrm>
        </p:spPr>
        <p:txBody>
          <a:bodyPr/>
          <a:lstStyle/>
          <a:p>
            <a:pPr marL="0" lvl="0" indent="0">
              <a:spcBef>
                <a:spcPts val="0"/>
              </a:spcBef>
              <a:spcAft>
                <a:spcPts val="0"/>
              </a:spcAft>
              <a:buNone/>
            </a:pPr>
            <a:r>
              <a:rPr lang="en-US" dirty="0"/>
              <a:t>Activities:</a:t>
            </a:r>
          </a:p>
          <a:p>
            <a:pPr marL="457200" lvl="0" indent="-342900">
              <a:spcBef>
                <a:spcPts val="1600"/>
              </a:spcBef>
              <a:spcAft>
                <a:spcPts val="0"/>
              </a:spcAft>
              <a:buSzPts val="1800"/>
            </a:pPr>
            <a:r>
              <a:rPr lang="en-US" dirty="0"/>
              <a:t>Efforts/ actions we undertake to achieve goals; specific projects.</a:t>
            </a:r>
            <a:br>
              <a:rPr lang="en-US" dirty="0"/>
            </a:br>
            <a:endParaRPr lang="en-US" dirty="0"/>
          </a:p>
          <a:p>
            <a:pPr marL="457200" lvl="0" indent="-342900">
              <a:spcBef>
                <a:spcPts val="0"/>
              </a:spcBef>
              <a:spcAft>
                <a:spcPts val="0"/>
              </a:spcAft>
              <a:buSzPts val="1800"/>
            </a:pPr>
            <a:r>
              <a:rPr lang="en-US" dirty="0"/>
              <a:t>A DAT may implement several projects for a single goal.</a:t>
            </a:r>
          </a:p>
        </p:txBody>
      </p:sp>
      <p:sp>
        <p:nvSpPr>
          <p:cNvPr id="8" name="Title 7">
            <a:extLst>
              <a:ext uri="{FF2B5EF4-FFF2-40B4-BE49-F238E27FC236}">
                <a16:creationId xmlns:a16="http://schemas.microsoft.com/office/drawing/2014/main" id="{15B86DD8-435F-40A4-AF37-4131BDB0E0D5}"/>
              </a:ext>
            </a:extLst>
          </p:cNvPr>
          <p:cNvSpPr>
            <a:spLocks noGrp="1"/>
          </p:cNvSpPr>
          <p:nvPr>
            <p:ph type="title"/>
          </p:nvPr>
        </p:nvSpPr>
        <p:spPr/>
        <p:txBody>
          <a:bodyPr/>
          <a:lstStyle/>
          <a:p>
            <a:pPr lvl="0">
              <a:spcBef>
                <a:spcPts val="0"/>
              </a:spcBef>
            </a:pPr>
            <a:r>
              <a:rPr lang="en-US" dirty="0"/>
              <a:t>Vision, Goals, and Activities</a:t>
            </a:r>
          </a:p>
        </p:txBody>
      </p:sp>
      <p:pic>
        <p:nvPicPr>
          <p:cNvPr id="9" name="Graphic 8">
            <a:extLst>
              <a:ext uri="{FF2B5EF4-FFF2-40B4-BE49-F238E27FC236}">
                <a16:creationId xmlns:a16="http://schemas.microsoft.com/office/drawing/2014/main" id="{823DC2CE-BCC5-DE48-AC10-CB79C8D707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7972495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10.4</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 dirty="0"/>
              <a:t>“Ideal Student” Activity</a:t>
            </a:r>
            <a:endParaRPr lang="en-US" dirty="0"/>
          </a:p>
        </p:txBody>
      </p:sp>
      <p:sp>
        <p:nvSpPr>
          <p:cNvPr id="9" name="Text Placeholder 8">
            <a:extLst>
              <a:ext uri="{FF2B5EF4-FFF2-40B4-BE49-F238E27FC236}">
                <a16:creationId xmlns:a16="http://schemas.microsoft.com/office/drawing/2014/main" id="{FEB7E93C-2FE7-41DF-9C71-01B5A52651EF}"/>
              </a:ext>
            </a:extLst>
          </p:cNvPr>
          <p:cNvSpPr>
            <a:spLocks noGrp="1"/>
          </p:cNvSpPr>
          <p:nvPr>
            <p:ph type="body" sz="quarter" idx="16"/>
          </p:nvPr>
        </p:nvSpPr>
        <p:spPr>
          <a:xfrm>
            <a:off x="838198" y="1788160"/>
            <a:ext cx="10515600" cy="2488086"/>
          </a:xfrm>
        </p:spPr>
        <p:txBody>
          <a:bodyPr/>
          <a:lstStyle/>
          <a:p>
            <a:pPr marL="114300" lvl="0" indent="0">
              <a:spcBef>
                <a:spcPts val="0"/>
              </a:spcBef>
              <a:spcAft>
                <a:spcPts val="0"/>
              </a:spcAft>
              <a:buSzPct val="100000"/>
              <a:buNone/>
            </a:pPr>
            <a:r>
              <a:rPr lang="en-US" dirty="0">
                <a:solidFill>
                  <a:schemeClr val="dk1"/>
                </a:solidFill>
                <a:ea typeface="Droid Serif"/>
                <a:cs typeface="Droid Serif"/>
                <a:sym typeface="Droid Serif"/>
              </a:rPr>
              <a:t>Imagine an “ideal undergraduate student” graduating from your department. What things would you want to be able to say about this student? For example: </a:t>
            </a:r>
          </a:p>
          <a:p>
            <a:pPr marL="457200" indent="-342900">
              <a:lnSpc>
                <a:spcPct val="115000"/>
              </a:lnSpc>
              <a:spcBef>
                <a:spcPts val="0"/>
              </a:spcBef>
              <a:spcAft>
                <a:spcPts val="0"/>
              </a:spcAft>
              <a:buSzPct val="100000"/>
            </a:pPr>
            <a:r>
              <a:rPr lang="en-US" dirty="0">
                <a:solidFill>
                  <a:schemeClr val="dk1"/>
                </a:solidFill>
                <a:ea typeface="Droid Serif"/>
                <a:cs typeface="Droid Serif"/>
                <a:sym typeface="Droid Serif"/>
              </a:rPr>
              <a:t>What will they know?</a:t>
            </a:r>
          </a:p>
          <a:p>
            <a:pPr marL="457200" indent="-342900">
              <a:lnSpc>
                <a:spcPct val="115000"/>
              </a:lnSpc>
              <a:spcBef>
                <a:spcPts val="0"/>
              </a:spcBef>
              <a:spcAft>
                <a:spcPts val="0"/>
              </a:spcAft>
              <a:buSzPct val="100000"/>
            </a:pPr>
            <a:r>
              <a:rPr lang="en-US" dirty="0">
                <a:solidFill>
                  <a:schemeClr val="dk1"/>
                </a:solidFill>
                <a:ea typeface="Droid Serif"/>
                <a:cs typeface="Droid Serif"/>
                <a:sym typeface="Droid Serif"/>
              </a:rPr>
              <a:t>What kind of person will this graduate be?</a:t>
            </a:r>
          </a:p>
          <a:p>
            <a:pPr marL="457200" indent="-342900">
              <a:lnSpc>
                <a:spcPct val="115000"/>
              </a:lnSpc>
              <a:spcBef>
                <a:spcPts val="0"/>
              </a:spcBef>
              <a:spcAft>
                <a:spcPts val="0"/>
              </a:spcAft>
              <a:buSzPct val="100000"/>
            </a:pPr>
            <a:r>
              <a:rPr lang="en-US" dirty="0">
                <a:solidFill>
                  <a:schemeClr val="dk1"/>
                </a:solidFill>
                <a:ea typeface="Droid Serif"/>
                <a:cs typeface="Droid Serif"/>
                <a:sym typeface="Droid Serif"/>
              </a:rPr>
              <a:t>What will they be able to do?/What skills will they have?</a:t>
            </a:r>
          </a:p>
          <a:p>
            <a:pPr marL="457200" indent="-342900">
              <a:lnSpc>
                <a:spcPct val="115000"/>
              </a:lnSpc>
              <a:spcBef>
                <a:spcPts val="0"/>
              </a:spcBef>
              <a:spcAft>
                <a:spcPts val="0"/>
              </a:spcAft>
              <a:buSzPct val="100000"/>
            </a:pPr>
            <a:r>
              <a:rPr lang="en-US" dirty="0">
                <a:solidFill>
                  <a:schemeClr val="dk1"/>
                </a:solidFill>
                <a:ea typeface="Droid Serif"/>
                <a:cs typeface="Droid Serif"/>
                <a:sym typeface="Droid Serif"/>
              </a:rPr>
              <a:t>How will they behave?</a:t>
            </a:r>
          </a:p>
          <a:p>
            <a:pPr marL="457200" indent="-342900">
              <a:lnSpc>
                <a:spcPct val="115000"/>
              </a:lnSpc>
              <a:spcBef>
                <a:spcPts val="0"/>
              </a:spcBef>
              <a:spcAft>
                <a:spcPts val="0"/>
              </a:spcAft>
              <a:buSzPct val="100000"/>
            </a:pPr>
            <a:r>
              <a:rPr lang="en-US" dirty="0">
                <a:solidFill>
                  <a:schemeClr val="dk1"/>
                </a:solidFill>
                <a:ea typeface="Droid Serif"/>
                <a:cs typeface="Droid Serif"/>
                <a:sym typeface="Droid Serif"/>
              </a:rPr>
              <a:t>What will they value?</a:t>
            </a:r>
          </a:p>
          <a:p>
            <a:pPr>
              <a:buSzPct val="100000"/>
            </a:pPr>
            <a:endParaRPr lang="en-US" dirty="0"/>
          </a:p>
        </p:txBody>
      </p:sp>
      <p:sp>
        <p:nvSpPr>
          <p:cNvPr id="11" name="Text Placeholder 10">
            <a:extLst>
              <a:ext uri="{FF2B5EF4-FFF2-40B4-BE49-F238E27FC236}">
                <a16:creationId xmlns:a16="http://schemas.microsoft.com/office/drawing/2014/main" id="{5B585F1A-2A4B-448F-AC1A-17F1C8CAE7D7}"/>
              </a:ext>
            </a:extLst>
          </p:cNvPr>
          <p:cNvSpPr>
            <a:spLocks noGrp="1"/>
          </p:cNvSpPr>
          <p:nvPr>
            <p:ph type="body" sz="quarter" idx="17"/>
          </p:nvPr>
        </p:nvSpPr>
        <p:spPr>
          <a:xfrm>
            <a:off x="838197" y="4437089"/>
            <a:ext cx="10515602" cy="1758418"/>
          </a:xfrm>
        </p:spPr>
        <p:txBody>
          <a:bodyPr/>
          <a:lstStyle/>
          <a:p>
            <a:pPr marL="457200" lvl="0" indent="-342900">
              <a:spcBef>
                <a:spcPts val="0"/>
              </a:spcBef>
              <a:spcAft>
                <a:spcPts val="0"/>
              </a:spcAft>
              <a:buSzPct val="100000"/>
            </a:pPr>
            <a:r>
              <a:rPr lang="en-US" dirty="0">
                <a:solidFill>
                  <a:schemeClr val="dk1"/>
                </a:solidFill>
                <a:ea typeface="Droid Serif"/>
                <a:cs typeface="Droid Serif"/>
                <a:sym typeface="Droid Serif"/>
              </a:rPr>
              <a:t>Work for 5-10min.; Put </a:t>
            </a:r>
            <a:r>
              <a:rPr lang="en-US" b="1" dirty="0">
                <a:solidFill>
                  <a:schemeClr val="dk1"/>
                </a:solidFill>
                <a:ea typeface="Droid Serif"/>
                <a:cs typeface="Droid Serif"/>
                <a:sym typeface="Droid Serif"/>
              </a:rPr>
              <a:t>one</a:t>
            </a:r>
            <a:r>
              <a:rPr lang="en-US" dirty="0">
                <a:solidFill>
                  <a:schemeClr val="dk1"/>
                </a:solidFill>
                <a:ea typeface="Droid Serif"/>
                <a:cs typeface="Droid Serif"/>
                <a:sym typeface="Droid Serif"/>
              </a:rPr>
              <a:t> thought per sticky. </a:t>
            </a:r>
          </a:p>
          <a:p>
            <a:pPr marL="457200" lvl="0" indent="-342900">
              <a:spcBef>
                <a:spcPts val="0"/>
              </a:spcBef>
              <a:spcAft>
                <a:spcPts val="0"/>
              </a:spcAft>
              <a:buSzPct val="100000"/>
            </a:pPr>
            <a:r>
              <a:rPr lang="en-US" dirty="0">
                <a:solidFill>
                  <a:schemeClr val="dk1"/>
                </a:solidFill>
                <a:ea typeface="Droid Serif"/>
                <a:cs typeface="Droid Serif"/>
                <a:sym typeface="Droid Serif"/>
              </a:rPr>
              <a:t>As you feel ready, spread out your stickies on the wall. </a:t>
            </a:r>
          </a:p>
          <a:p>
            <a:pPr marL="457200" lvl="0" indent="-342900">
              <a:spcBef>
                <a:spcPts val="0"/>
              </a:spcBef>
              <a:spcAft>
                <a:spcPts val="0"/>
              </a:spcAft>
              <a:buSzPct val="100000"/>
            </a:pPr>
            <a:r>
              <a:rPr lang="en-US" dirty="0">
                <a:solidFill>
                  <a:schemeClr val="dk1"/>
                </a:solidFill>
                <a:ea typeface="Droid Serif"/>
                <a:cs typeface="Droid Serif"/>
                <a:sym typeface="Droid Serif"/>
              </a:rPr>
              <a:t>As you notice similarities, group stickies together.</a:t>
            </a:r>
          </a:p>
          <a:p>
            <a:pPr marL="457200" lvl="0" indent="-342900">
              <a:spcBef>
                <a:spcPts val="0"/>
              </a:spcBef>
              <a:spcAft>
                <a:spcPts val="0"/>
              </a:spcAft>
              <a:buSzPct val="100000"/>
            </a:pPr>
            <a:r>
              <a:rPr lang="en-US" dirty="0">
                <a:solidFill>
                  <a:schemeClr val="dk1"/>
                </a:solidFill>
                <a:ea typeface="Droid Serif"/>
                <a:cs typeface="Droid Serif"/>
                <a:sym typeface="Droid Serif"/>
              </a:rPr>
              <a:t>What do the clumps suggest in terms of major outcomes the group would like the department to achieve for undergraduates?</a:t>
            </a:r>
            <a:endParaRPr lang="en-US" dirty="0"/>
          </a:p>
        </p:txBody>
      </p:sp>
      <p:sp>
        <p:nvSpPr>
          <p:cNvPr id="15" name="Text Placeholder 14">
            <a:extLst>
              <a:ext uri="{FF2B5EF4-FFF2-40B4-BE49-F238E27FC236}">
                <a16:creationId xmlns:a16="http://schemas.microsoft.com/office/drawing/2014/main" id="{4BD8023B-F59F-4EF6-AA8C-9E0AB94BD73E}"/>
              </a:ext>
            </a:extLst>
          </p:cNvPr>
          <p:cNvSpPr>
            <a:spLocks noGrp="1"/>
          </p:cNvSpPr>
          <p:nvPr>
            <p:ph type="body" sz="quarter" idx="18"/>
          </p:nvPr>
        </p:nvSpPr>
        <p:spPr/>
        <p:txBody>
          <a:bodyPr/>
          <a:lstStyle/>
          <a:p>
            <a:r>
              <a:rPr lang="en" dirty="0"/>
              <a:t>Visioning for student outcomes</a:t>
            </a:r>
            <a:endParaRPr lang="en-US" dirty="0"/>
          </a:p>
        </p:txBody>
      </p:sp>
      <p:pic>
        <p:nvPicPr>
          <p:cNvPr id="8" name="Graphic 7">
            <a:extLst>
              <a:ext uri="{FF2B5EF4-FFF2-40B4-BE49-F238E27FC236}">
                <a16:creationId xmlns:a16="http://schemas.microsoft.com/office/drawing/2014/main" id="{0333461B-6659-E948-809E-D39A3C032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4167483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10.5</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 dirty="0"/>
              <a:t>SMART Goals</a:t>
            </a:r>
            <a:endParaRPr lang="en-US" dirty="0"/>
          </a:p>
        </p:txBody>
      </p:sp>
      <p:sp>
        <p:nvSpPr>
          <p:cNvPr id="9" name="Text Placeholder 8">
            <a:extLst>
              <a:ext uri="{FF2B5EF4-FFF2-40B4-BE49-F238E27FC236}">
                <a16:creationId xmlns:a16="http://schemas.microsoft.com/office/drawing/2014/main" id="{FEB7E93C-2FE7-41DF-9C71-01B5A52651EF}"/>
              </a:ext>
            </a:extLst>
          </p:cNvPr>
          <p:cNvSpPr>
            <a:spLocks noGrp="1"/>
          </p:cNvSpPr>
          <p:nvPr>
            <p:ph type="body" sz="quarter" idx="16"/>
          </p:nvPr>
        </p:nvSpPr>
        <p:spPr>
          <a:xfrm>
            <a:off x="838198" y="1788160"/>
            <a:ext cx="10515600" cy="3190240"/>
          </a:xfrm>
        </p:spPr>
        <p:txBody>
          <a:bodyPr/>
          <a:lstStyle/>
          <a:p>
            <a:pPr marL="114300" lvl="0" indent="0">
              <a:lnSpc>
                <a:spcPct val="150000"/>
              </a:lnSpc>
              <a:spcBef>
                <a:spcPts val="0"/>
              </a:spcBef>
              <a:spcAft>
                <a:spcPts val="0"/>
              </a:spcAft>
              <a:buClr>
                <a:schemeClr val="dk1"/>
              </a:buClr>
              <a:buSzPts val="1800"/>
              <a:buNone/>
            </a:pPr>
            <a:r>
              <a:rPr lang="en-US" sz="2400" b="1" dirty="0">
                <a:solidFill>
                  <a:schemeClr val="dk1"/>
                </a:solidFill>
              </a:rPr>
              <a:t>S</a:t>
            </a:r>
            <a:r>
              <a:rPr lang="en-US" sz="2400" dirty="0">
                <a:solidFill>
                  <a:schemeClr val="dk1"/>
                </a:solidFill>
              </a:rPr>
              <a:t>pecific - describes a major outcome of the work</a:t>
            </a:r>
          </a:p>
          <a:p>
            <a:pPr marL="114300" lvl="0" indent="0">
              <a:lnSpc>
                <a:spcPct val="150000"/>
              </a:lnSpc>
              <a:spcBef>
                <a:spcPts val="0"/>
              </a:spcBef>
              <a:spcAft>
                <a:spcPts val="0"/>
              </a:spcAft>
              <a:buClr>
                <a:schemeClr val="dk1"/>
              </a:buClr>
              <a:buSzPts val="1800"/>
              <a:buNone/>
            </a:pPr>
            <a:r>
              <a:rPr lang="en-US" sz="2400" b="1" dirty="0">
                <a:solidFill>
                  <a:schemeClr val="dk1"/>
                </a:solidFill>
              </a:rPr>
              <a:t>M</a:t>
            </a:r>
            <a:r>
              <a:rPr lang="en-US" sz="2400" dirty="0">
                <a:solidFill>
                  <a:schemeClr val="dk1"/>
                </a:solidFill>
              </a:rPr>
              <a:t>easurable - success can be assessed in some way</a:t>
            </a:r>
          </a:p>
          <a:p>
            <a:pPr marL="114300" lvl="0" indent="0">
              <a:lnSpc>
                <a:spcPct val="150000"/>
              </a:lnSpc>
              <a:spcBef>
                <a:spcPts val="0"/>
              </a:spcBef>
              <a:spcAft>
                <a:spcPts val="0"/>
              </a:spcAft>
              <a:buClr>
                <a:schemeClr val="dk1"/>
              </a:buClr>
              <a:buSzPts val="1800"/>
              <a:buNone/>
            </a:pPr>
            <a:r>
              <a:rPr lang="en-US" sz="2400" b="1" dirty="0">
                <a:solidFill>
                  <a:schemeClr val="dk1"/>
                </a:solidFill>
              </a:rPr>
              <a:t>A</a:t>
            </a:r>
            <a:r>
              <a:rPr lang="en-US" sz="2400" dirty="0">
                <a:solidFill>
                  <a:schemeClr val="dk1"/>
                </a:solidFill>
              </a:rPr>
              <a:t>chievable - constraints have been anticipated and success is feasible</a:t>
            </a:r>
          </a:p>
          <a:p>
            <a:pPr marL="114300" lvl="0" indent="0">
              <a:lnSpc>
                <a:spcPct val="150000"/>
              </a:lnSpc>
              <a:spcBef>
                <a:spcPts val="0"/>
              </a:spcBef>
              <a:spcAft>
                <a:spcPts val="0"/>
              </a:spcAft>
              <a:buClr>
                <a:schemeClr val="dk1"/>
              </a:buClr>
              <a:buSzPts val="1800"/>
              <a:buNone/>
            </a:pPr>
            <a:r>
              <a:rPr lang="en-US" sz="2400" b="1" dirty="0">
                <a:solidFill>
                  <a:schemeClr val="dk1"/>
                </a:solidFill>
              </a:rPr>
              <a:t>R</a:t>
            </a:r>
            <a:r>
              <a:rPr lang="en-US" sz="2400" dirty="0">
                <a:solidFill>
                  <a:schemeClr val="dk1"/>
                </a:solidFill>
              </a:rPr>
              <a:t>elevant - aligns with the vision of the organization</a:t>
            </a:r>
          </a:p>
          <a:p>
            <a:pPr marL="114300" lvl="0" indent="0">
              <a:lnSpc>
                <a:spcPct val="150000"/>
              </a:lnSpc>
              <a:spcBef>
                <a:spcPts val="0"/>
              </a:spcBef>
              <a:spcAft>
                <a:spcPts val="0"/>
              </a:spcAft>
              <a:buClr>
                <a:schemeClr val="dk1"/>
              </a:buClr>
              <a:buSzPts val="1800"/>
              <a:buNone/>
            </a:pPr>
            <a:r>
              <a:rPr lang="en-US" sz="2400" b="1" dirty="0">
                <a:solidFill>
                  <a:schemeClr val="dk1"/>
                </a:solidFill>
              </a:rPr>
              <a:t>T</a:t>
            </a:r>
            <a:r>
              <a:rPr lang="en-US" sz="2400" dirty="0">
                <a:solidFill>
                  <a:schemeClr val="dk1"/>
                </a:solidFill>
              </a:rPr>
              <a:t>ime-bound - a timeline can be defined, even if it may change</a:t>
            </a:r>
            <a:endParaRPr lang="en-US" sz="2400" dirty="0"/>
          </a:p>
          <a:p>
            <a:pPr marL="0" indent="0">
              <a:buSzPct val="100000"/>
              <a:buNone/>
            </a:pPr>
            <a:endParaRPr lang="en-US" dirty="0"/>
          </a:p>
        </p:txBody>
      </p:sp>
      <p:sp>
        <p:nvSpPr>
          <p:cNvPr id="12" name="Text Placeholder 4">
            <a:extLst>
              <a:ext uri="{FF2B5EF4-FFF2-40B4-BE49-F238E27FC236}">
                <a16:creationId xmlns:a16="http://schemas.microsoft.com/office/drawing/2014/main" id="{1E217599-2136-5940-A3D5-1310BD386024}"/>
              </a:ext>
            </a:extLst>
          </p:cNvPr>
          <p:cNvSpPr txBox="1">
            <a:spLocks/>
          </p:cNvSpPr>
          <p:nvPr/>
        </p:nvSpPr>
        <p:spPr>
          <a:xfrm>
            <a:off x="838200" y="5651067"/>
            <a:ext cx="10515600" cy="553998"/>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pPr>
            <a:r>
              <a:rPr lang="en-US" sz="1500" dirty="0">
                <a:solidFill>
                  <a:srgbClr val="222222"/>
                </a:solidFill>
                <a:highlight>
                  <a:srgbClr val="FFFFFF"/>
                </a:highlight>
              </a:rPr>
              <a:t>Doran, G. T. (1981). There's a S.M.A.R.T. way to write management's goals and objectives. </a:t>
            </a:r>
            <a:r>
              <a:rPr lang="en-US" sz="1500" i="1" dirty="0">
                <a:solidFill>
                  <a:srgbClr val="222222"/>
                </a:solidFill>
                <a:highlight>
                  <a:srgbClr val="FFFFFF"/>
                </a:highlight>
              </a:rPr>
              <a:t>Management     </a:t>
            </a:r>
          </a:p>
          <a:p>
            <a:pPr marL="0" lvl="0" indent="0">
              <a:spcBef>
                <a:spcPts val="0"/>
              </a:spcBef>
            </a:pPr>
            <a:r>
              <a:rPr lang="en-US" sz="1500" i="1" dirty="0">
                <a:solidFill>
                  <a:srgbClr val="222222"/>
                </a:solidFill>
                <a:highlight>
                  <a:srgbClr val="FFFFFF"/>
                </a:highlight>
              </a:rPr>
              <a:t>   Review</a:t>
            </a:r>
            <a:r>
              <a:rPr lang="en-US" sz="1500" dirty="0">
                <a:solidFill>
                  <a:srgbClr val="222222"/>
                </a:solidFill>
                <a:highlight>
                  <a:srgbClr val="FFFFFF"/>
                </a:highlight>
              </a:rPr>
              <a:t>. </a:t>
            </a:r>
            <a:r>
              <a:rPr lang="en-US" sz="1500" b="1" dirty="0">
                <a:solidFill>
                  <a:srgbClr val="222222"/>
                </a:solidFill>
                <a:highlight>
                  <a:srgbClr val="FFFFFF"/>
                </a:highlight>
              </a:rPr>
              <a:t>70</a:t>
            </a:r>
            <a:r>
              <a:rPr lang="en-US" sz="1500" dirty="0">
                <a:solidFill>
                  <a:srgbClr val="222222"/>
                </a:solidFill>
                <a:highlight>
                  <a:srgbClr val="FFFFFF"/>
                </a:highlight>
              </a:rPr>
              <a:t> (11): 35–36.</a:t>
            </a:r>
            <a:endParaRPr lang="en-US" sz="1500" dirty="0"/>
          </a:p>
        </p:txBody>
      </p:sp>
      <p:pic>
        <p:nvPicPr>
          <p:cNvPr id="7" name="Graphic 6">
            <a:extLst>
              <a:ext uri="{FF2B5EF4-FFF2-40B4-BE49-F238E27FC236}">
                <a16:creationId xmlns:a16="http://schemas.microsoft.com/office/drawing/2014/main" id="{C5E08BE7-058B-6641-9D62-AE779E619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8648941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541AC-B3B9-A944-900F-65CC6F58EDC3}"/>
              </a:ext>
            </a:extLst>
          </p:cNvPr>
          <p:cNvSpPr>
            <a:spLocks noGrp="1"/>
          </p:cNvSpPr>
          <p:nvPr>
            <p:ph type="dt" sz="half" idx="10"/>
          </p:nvPr>
        </p:nvSpPr>
        <p:spPr/>
        <p:txBody>
          <a:bodyPr/>
          <a:lstStyle/>
          <a:p>
            <a:r>
              <a:rPr lang="en-US"/>
              <a:t>Departmental Action Team Project</a:t>
            </a:r>
            <a:endParaRPr lang="en-US" dirty="0"/>
          </a:p>
        </p:txBody>
      </p:sp>
      <p:sp>
        <p:nvSpPr>
          <p:cNvPr id="3" name="Slide Number Placeholder 2">
            <a:extLst>
              <a:ext uri="{FF2B5EF4-FFF2-40B4-BE49-F238E27FC236}">
                <a16:creationId xmlns:a16="http://schemas.microsoft.com/office/drawing/2014/main" id="{E248C615-CF5A-A14C-8A88-43E547288A95}"/>
              </a:ext>
            </a:extLst>
          </p:cNvPr>
          <p:cNvSpPr>
            <a:spLocks noGrp="1"/>
          </p:cNvSpPr>
          <p:nvPr>
            <p:ph type="sldNum" sz="quarter" idx="12"/>
          </p:nvPr>
        </p:nvSpPr>
        <p:spPr/>
        <p:txBody>
          <a:bodyPr/>
          <a:lstStyle/>
          <a:p>
            <a:r>
              <a:rPr lang="en-US" dirty="0"/>
              <a:t>DAT Digital Toolkit | 10.6</a:t>
            </a:r>
          </a:p>
        </p:txBody>
      </p:sp>
      <p:sp>
        <p:nvSpPr>
          <p:cNvPr id="4" name="Text Placeholder 3">
            <a:extLst>
              <a:ext uri="{FF2B5EF4-FFF2-40B4-BE49-F238E27FC236}">
                <a16:creationId xmlns:a16="http://schemas.microsoft.com/office/drawing/2014/main" id="{AD7901F9-3FDB-734B-B5D3-696B1ED8113F}"/>
              </a:ext>
            </a:extLst>
          </p:cNvPr>
          <p:cNvSpPr>
            <a:spLocks noGrp="1"/>
          </p:cNvSpPr>
          <p:nvPr>
            <p:ph type="body" sz="quarter" idx="13"/>
          </p:nvPr>
        </p:nvSpPr>
        <p:spPr>
          <a:xfrm>
            <a:off x="838201" y="2001521"/>
            <a:ext cx="3437020" cy="3543517"/>
          </a:xfrm>
        </p:spPr>
        <p:txBody>
          <a:bodyPr/>
          <a:lstStyle/>
          <a:p>
            <a:pPr marL="0" lvl="0" indent="0">
              <a:spcBef>
                <a:spcPts val="0"/>
              </a:spcBef>
              <a:spcAft>
                <a:spcPts val="0"/>
              </a:spcAft>
              <a:buClr>
                <a:schemeClr val="dk1"/>
              </a:buClr>
              <a:buSzPts val="1100"/>
              <a:buNone/>
            </a:pPr>
            <a:r>
              <a:rPr lang="en-US" b="1" dirty="0">
                <a:solidFill>
                  <a:schemeClr val="dk1"/>
                </a:solidFill>
              </a:rPr>
              <a:t>Propose a priority goal </a:t>
            </a:r>
            <a:r>
              <a:rPr lang="en-US" dirty="0">
                <a:solidFill>
                  <a:schemeClr val="dk1"/>
                </a:solidFill>
              </a:rPr>
              <a:t>for the DAT, based on your vision. It can be:</a:t>
            </a:r>
          </a:p>
          <a:p>
            <a:pPr marL="342900" indent="-342900">
              <a:spcBef>
                <a:spcPts val="0"/>
              </a:spcBef>
              <a:spcAft>
                <a:spcPts val="0"/>
              </a:spcAft>
              <a:buSzPct val="100000"/>
            </a:pPr>
            <a:r>
              <a:rPr lang="en-US" dirty="0">
                <a:solidFill>
                  <a:schemeClr val="dk1"/>
                </a:solidFill>
              </a:rPr>
              <a:t>one of the group’s listed goals        </a:t>
            </a:r>
          </a:p>
          <a:p>
            <a:pPr marL="342900" indent="-342900">
              <a:spcBef>
                <a:spcPts val="0"/>
              </a:spcBef>
              <a:spcAft>
                <a:spcPts val="0"/>
              </a:spcAft>
              <a:buSzPct val="100000"/>
            </a:pPr>
            <a:r>
              <a:rPr lang="en-US" dirty="0">
                <a:solidFill>
                  <a:schemeClr val="dk1"/>
                </a:solidFill>
              </a:rPr>
              <a:t>a portion of a goal</a:t>
            </a:r>
          </a:p>
          <a:p>
            <a:pPr marL="342900" indent="-342900">
              <a:spcBef>
                <a:spcPts val="0"/>
              </a:spcBef>
              <a:spcAft>
                <a:spcPts val="0"/>
              </a:spcAft>
              <a:buSzPct val="100000"/>
            </a:pPr>
            <a:r>
              <a:rPr lang="en-US" dirty="0">
                <a:solidFill>
                  <a:schemeClr val="dk1"/>
                </a:solidFill>
              </a:rPr>
              <a:t>a new goal, inspired by the vision     </a:t>
            </a:r>
          </a:p>
          <a:p>
            <a:pPr marL="342900" indent="-342900">
              <a:spcBef>
                <a:spcPts val="0"/>
              </a:spcBef>
              <a:spcAft>
                <a:spcPts val="0"/>
              </a:spcAft>
              <a:buSzPct val="100000"/>
            </a:pPr>
            <a:r>
              <a:rPr lang="en-US" dirty="0">
                <a:solidFill>
                  <a:schemeClr val="dk1"/>
                </a:solidFill>
              </a:rPr>
              <a:t>a set of several feasible goals</a:t>
            </a:r>
          </a:p>
          <a:p>
            <a:pPr marL="45720" indent="0">
              <a:buNone/>
            </a:pPr>
            <a:endParaRPr lang="en-US" dirty="0"/>
          </a:p>
        </p:txBody>
      </p:sp>
      <p:sp>
        <p:nvSpPr>
          <p:cNvPr id="6" name="Text Placeholder 5">
            <a:extLst>
              <a:ext uri="{FF2B5EF4-FFF2-40B4-BE49-F238E27FC236}">
                <a16:creationId xmlns:a16="http://schemas.microsoft.com/office/drawing/2014/main" id="{EAC03C48-3D13-924E-9A0C-D76B03578B31}"/>
              </a:ext>
            </a:extLst>
          </p:cNvPr>
          <p:cNvSpPr>
            <a:spLocks noGrp="1"/>
          </p:cNvSpPr>
          <p:nvPr>
            <p:ph type="body" sz="quarter" idx="16"/>
          </p:nvPr>
        </p:nvSpPr>
        <p:spPr>
          <a:xfrm>
            <a:off x="4377490" y="2001521"/>
            <a:ext cx="3437020" cy="3543517"/>
          </a:xfrm>
        </p:spPr>
        <p:txBody>
          <a:bodyPr/>
          <a:lstStyle/>
          <a:p>
            <a:pPr marL="0" lvl="0" indent="0">
              <a:spcBef>
                <a:spcPts val="0"/>
              </a:spcBef>
              <a:spcAft>
                <a:spcPts val="0"/>
              </a:spcAft>
              <a:buClr>
                <a:schemeClr val="dk1"/>
              </a:buClr>
              <a:buSzPts val="1100"/>
              <a:buNone/>
            </a:pPr>
            <a:r>
              <a:rPr lang="en-US" b="1" dirty="0">
                <a:solidFill>
                  <a:schemeClr val="dk1"/>
                </a:solidFill>
              </a:rPr>
              <a:t>Activity process:</a:t>
            </a:r>
          </a:p>
          <a:p>
            <a:pPr lvl="0">
              <a:spcBef>
                <a:spcPts val="0"/>
              </a:spcBef>
              <a:spcAft>
                <a:spcPts val="0"/>
              </a:spcAft>
              <a:buSzPct val="100000"/>
            </a:pPr>
            <a:r>
              <a:rPr lang="en-US" dirty="0">
                <a:solidFill>
                  <a:schemeClr val="dk1"/>
                </a:solidFill>
              </a:rPr>
              <a:t>Individually describe the goal and your rationale on a notecard</a:t>
            </a:r>
          </a:p>
          <a:p>
            <a:pPr lvl="0">
              <a:spcBef>
                <a:spcPts val="0"/>
              </a:spcBef>
              <a:spcAft>
                <a:spcPts val="0"/>
              </a:spcAft>
              <a:buSzPts val="1100"/>
            </a:pPr>
            <a:endParaRPr lang="en-US" dirty="0">
              <a:solidFill>
                <a:schemeClr val="dk1"/>
              </a:solidFill>
            </a:endParaRPr>
          </a:p>
          <a:p>
            <a:pPr lvl="0">
              <a:spcBef>
                <a:spcPts val="0"/>
              </a:spcBef>
              <a:spcAft>
                <a:spcPts val="0"/>
              </a:spcAft>
            </a:pPr>
            <a:r>
              <a:rPr lang="en-US" dirty="0">
                <a:solidFill>
                  <a:schemeClr val="dk1"/>
                </a:solidFill>
              </a:rPr>
              <a:t>Time allowing, write a second card -- if you are passionate about another goal (10min)</a:t>
            </a:r>
          </a:p>
          <a:p>
            <a:pPr marL="0" indent="0">
              <a:buNone/>
            </a:pPr>
            <a:endParaRPr lang="en-US" dirty="0"/>
          </a:p>
        </p:txBody>
      </p:sp>
      <p:sp>
        <p:nvSpPr>
          <p:cNvPr id="7" name="Text Placeholder 6">
            <a:extLst>
              <a:ext uri="{FF2B5EF4-FFF2-40B4-BE49-F238E27FC236}">
                <a16:creationId xmlns:a16="http://schemas.microsoft.com/office/drawing/2014/main" id="{F05EAAF5-553C-1148-ADB9-950AF67A1032}"/>
              </a:ext>
            </a:extLst>
          </p:cNvPr>
          <p:cNvSpPr>
            <a:spLocks noGrp="1"/>
          </p:cNvSpPr>
          <p:nvPr>
            <p:ph type="body" sz="quarter" idx="17"/>
          </p:nvPr>
        </p:nvSpPr>
        <p:spPr>
          <a:xfrm>
            <a:off x="7916778" y="2001521"/>
            <a:ext cx="4039695" cy="3543517"/>
          </a:xfrm>
        </p:spPr>
        <p:txBody>
          <a:bodyPr/>
          <a:lstStyle/>
          <a:p>
            <a:pPr marL="0" lvl="0" indent="0">
              <a:spcBef>
                <a:spcPts val="0"/>
              </a:spcBef>
              <a:spcAft>
                <a:spcPts val="0"/>
              </a:spcAft>
              <a:buClr>
                <a:schemeClr val="dk1"/>
              </a:buClr>
              <a:buSzPts val="1100"/>
              <a:buNone/>
            </a:pPr>
            <a:r>
              <a:rPr lang="en-US" b="1" dirty="0">
                <a:solidFill>
                  <a:schemeClr val="dk1"/>
                </a:solidFill>
              </a:rPr>
              <a:t>When bell rings...</a:t>
            </a:r>
          </a:p>
          <a:p>
            <a:pPr marL="596900" lvl="0" indent="-457200">
              <a:spcBef>
                <a:spcPts val="0"/>
              </a:spcBef>
              <a:spcAft>
                <a:spcPts val="0"/>
              </a:spcAft>
              <a:buSzPct val="100000"/>
              <a:buFont typeface="+mj-lt"/>
              <a:buAutoNum type="arabicPeriod"/>
            </a:pPr>
            <a:r>
              <a:rPr lang="en-US" dirty="0">
                <a:solidFill>
                  <a:schemeClr val="dk1"/>
                </a:solidFill>
              </a:rPr>
              <a:t>Mill around and exchange cards with two folks, not reading them (30 sec)</a:t>
            </a:r>
          </a:p>
          <a:p>
            <a:pPr marL="596900" lvl="0" indent="-457200">
              <a:spcBef>
                <a:spcPts val="0"/>
              </a:spcBef>
              <a:spcAft>
                <a:spcPts val="0"/>
              </a:spcAft>
              <a:buSzPct val="100000"/>
              <a:buFont typeface="+mj-lt"/>
              <a:buAutoNum type="arabicPeriod"/>
            </a:pPr>
            <a:r>
              <a:rPr lang="en-US" dirty="0">
                <a:solidFill>
                  <a:schemeClr val="dk1"/>
                </a:solidFill>
              </a:rPr>
              <a:t>(bell) Pair up, read cards together, discuss (3 min)</a:t>
            </a:r>
          </a:p>
          <a:p>
            <a:pPr marL="596900" lvl="0" indent="-457200">
              <a:spcBef>
                <a:spcPts val="0"/>
              </a:spcBef>
              <a:spcAft>
                <a:spcPts val="0"/>
              </a:spcAft>
              <a:buSzPct val="100000"/>
              <a:buFont typeface="+mj-lt"/>
              <a:buAutoNum type="arabicPeriod"/>
            </a:pPr>
            <a:r>
              <a:rPr lang="en-US" dirty="0">
                <a:solidFill>
                  <a:schemeClr val="dk1"/>
                </a:solidFill>
              </a:rPr>
              <a:t>(bell) Individually score the card(s) you have (1 low to 5 high) (30 sec)</a:t>
            </a:r>
          </a:p>
          <a:p>
            <a:pPr marL="596900" lvl="0" indent="-457200">
              <a:spcBef>
                <a:spcPts val="0"/>
              </a:spcBef>
              <a:spcAft>
                <a:spcPts val="0"/>
              </a:spcAft>
              <a:buSzPct val="100000"/>
              <a:buFont typeface="+mj-lt"/>
              <a:buAutoNum type="arabicPeriod"/>
            </a:pPr>
            <a:r>
              <a:rPr lang="en-US" dirty="0">
                <a:solidFill>
                  <a:schemeClr val="dk1"/>
                </a:solidFill>
              </a:rPr>
              <a:t>(bell) Repeat 3 times.</a:t>
            </a:r>
          </a:p>
          <a:p>
            <a:endParaRPr lang="en-US" dirty="0"/>
          </a:p>
        </p:txBody>
      </p:sp>
      <p:sp>
        <p:nvSpPr>
          <p:cNvPr id="8" name="Title 7">
            <a:extLst>
              <a:ext uri="{FF2B5EF4-FFF2-40B4-BE49-F238E27FC236}">
                <a16:creationId xmlns:a16="http://schemas.microsoft.com/office/drawing/2014/main" id="{C0C12B28-CCC0-4845-87D8-F0A5195C37AE}"/>
              </a:ext>
            </a:extLst>
          </p:cNvPr>
          <p:cNvSpPr>
            <a:spLocks noGrp="1"/>
          </p:cNvSpPr>
          <p:nvPr>
            <p:ph type="title"/>
          </p:nvPr>
        </p:nvSpPr>
        <p:spPr/>
        <p:txBody>
          <a:bodyPr/>
          <a:lstStyle/>
          <a:p>
            <a:r>
              <a:rPr lang="en-US" dirty="0"/>
              <a:t>25/10 Crowdsourcing</a:t>
            </a:r>
          </a:p>
        </p:txBody>
      </p:sp>
      <p:sp>
        <p:nvSpPr>
          <p:cNvPr id="9" name="Text Placeholder 8">
            <a:extLst>
              <a:ext uri="{FF2B5EF4-FFF2-40B4-BE49-F238E27FC236}">
                <a16:creationId xmlns:a16="http://schemas.microsoft.com/office/drawing/2014/main" id="{9D993E8A-5B5F-0B49-93C8-7214785A69E3}"/>
              </a:ext>
            </a:extLst>
          </p:cNvPr>
          <p:cNvSpPr>
            <a:spLocks noGrp="1"/>
          </p:cNvSpPr>
          <p:nvPr>
            <p:ph type="body" sz="quarter" idx="18"/>
          </p:nvPr>
        </p:nvSpPr>
        <p:spPr/>
        <p:txBody>
          <a:bodyPr/>
          <a:lstStyle/>
          <a:p>
            <a:r>
              <a:rPr lang="en-US" dirty="0"/>
              <a:t>An activity for prioritizing goals or projects</a:t>
            </a:r>
          </a:p>
          <a:p>
            <a:endParaRPr lang="en-US" dirty="0"/>
          </a:p>
        </p:txBody>
      </p:sp>
      <p:sp>
        <p:nvSpPr>
          <p:cNvPr id="10" name="Text Placeholder 4">
            <a:extLst>
              <a:ext uri="{FF2B5EF4-FFF2-40B4-BE49-F238E27FC236}">
                <a16:creationId xmlns:a16="http://schemas.microsoft.com/office/drawing/2014/main" id="{9AA4AB89-8386-CA4D-AF17-549A57FD2D4C}"/>
              </a:ext>
            </a:extLst>
          </p:cNvPr>
          <p:cNvSpPr>
            <a:spLocks noGrp="1"/>
          </p:cNvSpPr>
          <p:nvPr>
            <p:ph type="body" sz="quarter" idx="15"/>
          </p:nvPr>
        </p:nvSpPr>
        <p:spPr/>
        <p:txBody>
          <a:bodyPr/>
          <a:lstStyle/>
          <a:p>
            <a:r>
              <a:rPr lang="en-US" sz="1500" dirty="0"/>
              <a:t>Liberating Structures. (</a:t>
            </a:r>
            <a:r>
              <a:rPr lang="en-US" sz="1500" dirty="0" err="1"/>
              <a:t>n.d</a:t>
            </a:r>
            <a:r>
              <a:rPr lang="en-US" sz="1500" dirty="0"/>
              <a:t>). 25/10 Crowdsourcing. Retrieved from </a:t>
            </a:r>
            <a:r>
              <a:rPr lang="en-US" sz="1500" dirty="0">
                <a:hlinkClick r:id="rId3"/>
              </a:rPr>
              <a:t>http://www.liberatingstructures.com/12-2510-crowd-sourcing/</a:t>
            </a:r>
            <a:r>
              <a:rPr lang="en-US" sz="1500" dirty="0"/>
              <a:t>.</a:t>
            </a:r>
          </a:p>
        </p:txBody>
      </p:sp>
      <p:pic>
        <p:nvPicPr>
          <p:cNvPr id="11" name="Picture 2" descr="Creative Commons License">
            <a:extLst>
              <a:ext uri="{FF2B5EF4-FFF2-40B4-BE49-F238E27FC236}">
                <a16:creationId xmlns:a16="http://schemas.microsoft.com/office/drawing/2014/main" id="{C285F780-83BF-FE4F-B805-E3A6F30C5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758" y="6413644"/>
            <a:ext cx="873842" cy="30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1474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10.7</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p:txBody>
          <a:bodyPr/>
          <a:lstStyle/>
          <a:p>
            <a:pPr lvl="0">
              <a:lnSpc>
                <a:spcPct val="115000"/>
              </a:lnSpc>
              <a:spcBef>
                <a:spcPts val="0"/>
              </a:spcBef>
            </a:pPr>
            <a:r>
              <a:rPr lang="en-US" sz="2000" dirty="0"/>
              <a:t>Change is viewed as a single event</a:t>
            </a:r>
          </a:p>
          <a:p>
            <a:pPr lvl="0">
              <a:lnSpc>
                <a:spcPct val="115000"/>
              </a:lnSpc>
              <a:spcBef>
                <a:spcPts val="1600"/>
              </a:spcBef>
            </a:pPr>
            <a:r>
              <a:rPr lang="en-US" sz="2000" dirty="0"/>
              <a:t>Leads to a focus on “getting things perfect the first time”</a:t>
            </a:r>
          </a:p>
          <a:p>
            <a:pPr lvl="0">
              <a:lnSpc>
                <a:spcPct val="115000"/>
              </a:lnSpc>
              <a:spcBef>
                <a:spcPts val="1600"/>
              </a:spcBef>
            </a:pPr>
            <a:r>
              <a:rPr lang="en-US" sz="2000" dirty="0"/>
              <a:t>Can often lead to stagnation due to over-analyzing</a:t>
            </a:r>
          </a:p>
          <a:p>
            <a:pPr lvl="0">
              <a:lnSpc>
                <a:spcPct val="115000"/>
              </a:lnSpc>
              <a:spcBef>
                <a:spcPts val="0"/>
              </a:spcBef>
              <a:spcAft>
                <a:spcPts val="1600"/>
              </a:spcAft>
            </a:pPr>
            <a:endParaRPr lang="en-US" sz="2000" dirty="0">
              <a:sym typeface="Nunito Light"/>
            </a:endParaRP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p:txBody>
          <a:bodyPr/>
          <a:lstStyle/>
          <a:p>
            <a:pPr lvl="0">
              <a:lnSpc>
                <a:spcPct val="115000"/>
              </a:lnSpc>
              <a:spcBef>
                <a:spcPts val="0"/>
              </a:spcBef>
            </a:pPr>
            <a:r>
              <a:rPr lang="en-US" sz="2000" dirty="0"/>
              <a:t>Change is seen as an ongoing process</a:t>
            </a:r>
          </a:p>
          <a:p>
            <a:pPr lvl="0">
              <a:lnSpc>
                <a:spcPct val="115000"/>
              </a:lnSpc>
              <a:spcBef>
                <a:spcPts val="1600"/>
              </a:spcBef>
            </a:pPr>
            <a:r>
              <a:rPr lang="en-US" sz="2000" dirty="0"/>
              <a:t>Features iteration, incremental change</a:t>
            </a:r>
          </a:p>
          <a:p>
            <a:pPr lvl="0">
              <a:lnSpc>
                <a:spcPct val="115000"/>
              </a:lnSpc>
              <a:spcBef>
                <a:spcPts val="1600"/>
              </a:spcBef>
            </a:pPr>
            <a:r>
              <a:rPr lang="en-US" sz="2000" dirty="0"/>
              <a:t>Features assessing change efforts, which can lead to new information and ideas</a:t>
            </a:r>
          </a:p>
          <a:p>
            <a:pPr lvl="0">
              <a:lnSpc>
                <a:spcPct val="115000"/>
              </a:lnSpc>
              <a:spcBef>
                <a:spcPts val="1600"/>
              </a:spcBef>
              <a:spcAft>
                <a:spcPts val="1600"/>
              </a:spcAft>
            </a:pPr>
            <a:r>
              <a:rPr lang="en-US" sz="2000" dirty="0"/>
              <a:t>Allows adaptation to changing circumstances</a:t>
            </a:r>
          </a:p>
          <a:p>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US" dirty="0"/>
              <a:t>Continuous Improvement</a:t>
            </a:r>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”One and Done” Approach                                     Continuous Improvement Approach</a:t>
            </a:r>
          </a:p>
        </p:txBody>
      </p:sp>
      <p:pic>
        <p:nvPicPr>
          <p:cNvPr id="9" name="Graphic 8">
            <a:extLst>
              <a:ext uri="{FF2B5EF4-FFF2-40B4-BE49-F238E27FC236}">
                <a16:creationId xmlns:a16="http://schemas.microsoft.com/office/drawing/2014/main" id="{48CA8D83-3267-714F-A8F3-EBD7997EAF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0125860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10.8</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715590"/>
            <a:ext cx="5049644" cy="3957645"/>
          </a:xfrm>
        </p:spPr>
        <p:txBody>
          <a:bodyPr/>
          <a:lstStyle/>
          <a:p>
            <a:pPr lvl="0">
              <a:spcBef>
                <a:spcPts val="0"/>
              </a:spcBef>
            </a:pPr>
            <a:r>
              <a:rPr lang="en-US" sz="2000" dirty="0">
                <a:solidFill>
                  <a:schemeClr val="dk1"/>
                </a:solidFill>
              </a:rPr>
              <a:t>A </a:t>
            </a:r>
            <a:r>
              <a:rPr lang="en-US" sz="2000" i="1" dirty="0">
                <a:solidFill>
                  <a:schemeClr val="dk1"/>
                </a:solidFill>
              </a:rPr>
              <a:t>sustainable change</a:t>
            </a:r>
            <a:r>
              <a:rPr lang="en-US" sz="2000" dirty="0">
                <a:solidFill>
                  <a:schemeClr val="dk1"/>
                </a:solidFill>
              </a:rPr>
              <a:t>: </a:t>
            </a:r>
          </a:p>
          <a:p>
            <a:pPr lvl="1">
              <a:spcBef>
                <a:spcPts val="0"/>
              </a:spcBef>
            </a:pPr>
            <a:r>
              <a:rPr lang="en-US" sz="1600" dirty="0">
                <a:solidFill>
                  <a:schemeClr val="dk1"/>
                </a:solidFill>
              </a:rPr>
              <a:t>allocates available resources </a:t>
            </a:r>
          </a:p>
          <a:p>
            <a:pPr lvl="1">
              <a:spcBef>
                <a:spcPts val="0"/>
              </a:spcBef>
            </a:pPr>
            <a:r>
              <a:rPr lang="en-US" sz="1600" dirty="0">
                <a:solidFill>
                  <a:schemeClr val="dk1"/>
                </a:solidFill>
              </a:rPr>
              <a:t>creates adaptable mechanisms</a:t>
            </a:r>
          </a:p>
          <a:p>
            <a:pPr lvl="1">
              <a:spcBef>
                <a:spcPts val="0"/>
              </a:spcBef>
            </a:pPr>
            <a:r>
              <a:rPr lang="en-US" sz="1600" dirty="0">
                <a:solidFill>
                  <a:schemeClr val="dk1"/>
                </a:solidFill>
              </a:rPr>
              <a:t>supports enduring improvements </a:t>
            </a:r>
          </a:p>
          <a:p>
            <a:pPr lvl="0">
              <a:spcBef>
                <a:spcPts val="0"/>
              </a:spcBef>
            </a:pPr>
            <a:endParaRPr lang="en-US" sz="2000" dirty="0">
              <a:solidFill>
                <a:schemeClr val="dk1"/>
              </a:solidFill>
            </a:endParaRPr>
          </a:p>
          <a:p>
            <a:pPr lvl="0">
              <a:spcBef>
                <a:spcPts val="0"/>
              </a:spcBef>
            </a:pPr>
            <a:r>
              <a:rPr lang="en-US" sz="2000" dirty="0"/>
              <a:t>Cultural structures, symbols, and power relationships change</a:t>
            </a:r>
          </a:p>
          <a:p>
            <a:pPr lvl="0" algn="ctr">
              <a:spcBef>
                <a:spcPts val="0"/>
              </a:spcBef>
            </a:pPr>
            <a:endParaRPr lang="en-US" sz="2000" dirty="0"/>
          </a:p>
          <a:p>
            <a:pPr lvl="0">
              <a:lnSpc>
                <a:spcPct val="115000"/>
              </a:lnSpc>
              <a:spcBef>
                <a:spcPts val="0"/>
              </a:spcBef>
              <a:spcAft>
                <a:spcPts val="1600"/>
              </a:spcAft>
            </a:pPr>
            <a:r>
              <a:rPr lang="en-US" sz="2000" dirty="0"/>
              <a:t>The DAT core principle of continuous improvement supports sustainable change.</a:t>
            </a:r>
          </a:p>
          <a:p>
            <a:pPr lvl="0">
              <a:lnSpc>
                <a:spcPct val="115000"/>
              </a:lnSpc>
              <a:spcBef>
                <a:spcPts val="0"/>
              </a:spcBef>
              <a:spcAft>
                <a:spcPts val="1600"/>
              </a:spcAft>
            </a:pPr>
            <a:endParaRPr lang="en-US" sz="2000" dirty="0">
              <a:sym typeface="Nunito Light"/>
            </a:endParaRP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715590"/>
            <a:ext cx="5049644" cy="3957645"/>
          </a:xfrm>
        </p:spPr>
        <p:txBody>
          <a:bodyPr/>
          <a:lstStyle/>
          <a:p>
            <a:pPr lvl="0">
              <a:spcBef>
                <a:spcPts val="0"/>
              </a:spcBef>
            </a:pPr>
            <a:r>
              <a:rPr lang="en-US" sz="2000" dirty="0"/>
              <a:t>A policy change invites undergrad and grad reps to attend and sometimes vote at faculty meetings.</a:t>
            </a:r>
            <a:endParaRPr lang="en-US" sz="2000" dirty="0">
              <a:solidFill>
                <a:schemeClr val="dk1"/>
              </a:solidFill>
            </a:endParaRPr>
          </a:p>
          <a:p>
            <a:pPr lvl="0">
              <a:spcBef>
                <a:spcPts val="0"/>
              </a:spcBef>
            </a:pPr>
            <a:endParaRPr lang="en-US" sz="2000" dirty="0">
              <a:solidFill>
                <a:schemeClr val="dk1"/>
              </a:solidFill>
            </a:endParaRPr>
          </a:p>
          <a:p>
            <a:pPr lvl="0">
              <a:spcBef>
                <a:spcPts val="0"/>
              </a:spcBef>
            </a:pPr>
            <a:r>
              <a:rPr lang="en-US" sz="2000" dirty="0">
                <a:solidFill>
                  <a:schemeClr val="dk1"/>
                </a:solidFill>
              </a:rPr>
              <a:t>A departmental committee establishes an annual survey of student perceptions around learning and climate. </a:t>
            </a:r>
            <a:endParaRPr lang="en-US" sz="2000" dirty="0"/>
          </a:p>
          <a:p>
            <a:pPr lvl="0">
              <a:spcBef>
                <a:spcPts val="0"/>
              </a:spcBef>
            </a:pPr>
            <a:endParaRPr lang="en-US" sz="2000" dirty="0"/>
          </a:p>
          <a:p>
            <a:pPr lvl="0">
              <a:spcBef>
                <a:spcPts val="0"/>
              </a:spcBef>
            </a:pPr>
            <a:r>
              <a:rPr lang="en-US" sz="2000" dirty="0"/>
              <a:t>A department restructures instructors’ job description to focus time on curricular coordination.</a:t>
            </a:r>
          </a:p>
          <a:p>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Sustainable Departmental Change </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Examples</a:t>
            </a:r>
          </a:p>
        </p:txBody>
      </p:sp>
      <p:sp>
        <p:nvSpPr>
          <p:cNvPr id="10" name="Text Placeholder 4">
            <a:extLst>
              <a:ext uri="{FF2B5EF4-FFF2-40B4-BE49-F238E27FC236}">
                <a16:creationId xmlns:a16="http://schemas.microsoft.com/office/drawing/2014/main" id="{D2D1F3F5-E21F-9746-8E03-6722360D8133}"/>
              </a:ext>
            </a:extLst>
          </p:cNvPr>
          <p:cNvSpPr>
            <a:spLocks noGrp="1"/>
          </p:cNvSpPr>
          <p:nvPr>
            <p:ph type="body" sz="quarter" idx="15"/>
          </p:nvPr>
        </p:nvSpPr>
        <p:spPr>
          <a:xfrm>
            <a:off x="838200" y="5728557"/>
            <a:ext cx="10515600" cy="553998"/>
          </a:xfrm>
        </p:spPr>
        <p:txBody>
          <a:bodyPr/>
          <a:lstStyle/>
          <a:p>
            <a:r>
              <a:rPr lang="en-US" sz="1500" dirty="0" err="1"/>
              <a:t>Reinholz</a:t>
            </a:r>
            <a:r>
              <a:rPr lang="en-US" sz="1500" dirty="0"/>
              <a:t>, D. L., Ngai, C., Quan, G., Pilgrim, M. E., </a:t>
            </a:r>
            <a:r>
              <a:rPr lang="en-US" sz="1500" dirty="0" err="1"/>
              <a:t>Corbo</a:t>
            </a:r>
            <a:r>
              <a:rPr lang="en-US" sz="1500" dirty="0"/>
              <a:t>, J. C., &amp; Finkelstein, N. (2019). </a:t>
            </a:r>
            <a:r>
              <a:rPr lang="en-US" sz="1500" dirty="0">
                <a:hlinkClick r:id="rId3"/>
              </a:rPr>
              <a:t>Fostering sustainable improvements in science education: An analysis through four frames</a:t>
            </a:r>
            <a:r>
              <a:rPr lang="en-US" sz="1500" dirty="0"/>
              <a:t>. </a:t>
            </a:r>
            <a:r>
              <a:rPr lang="en-US" sz="1500" i="1" dirty="0"/>
              <a:t>Science Education</a:t>
            </a:r>
            <a:r>
              <a:rPr lang="en-US" sz="1500" dirty="0"/>
              <a:t>, 103(5), 1125-1150.</a:t>
            </a:r>
          </a:p>
        </p:txBody>
      </p:sp>
      <p:pic>
        <p:nvPicPr>
          <p:cNvPr id="9" name="Graphic 8">
            <a:extLst>
              <a:ext uri="{FF2B5EF4-FFF2-40B4-BE49-F238E27FC236}">
                <a16:creationId xmlns:a16="http://schemas.microsoft.com/office/drawing/2014/main" id="{6FBF535D-EF95-9443-9191-5CC5A6246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5897252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10.9</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p:txBody>
          <a:bodyPr/>
          <a:lstStyle/>
          <a:p>
            <a:pPr lvl="0">
              <a:spcBef>
                <a:spcPts val="0"/>
              </a:spcBef>
            </a:pPr>
            <a:r>
              <a:rPr lang="en-US" sz="1800" dirty="0">
                <a:solidFill>
                  <a:schemeClr val="dk1"/>
                </a:solidFill>
              </a:rPr>
              <a:t>The departmental culture allows for change</a:t>
            </a:r>
          </a:p>
          <a:p>
            <a:pPr lvl="0">
              <a:spcBef>
                <a:spcPts val="0"/>
              </a:spcBef>
            </a:pPr>
            <a:endParaRPr lang="en-US" sz="1800" dirty="0"/>
          </a:p>
          <a:p>
            <a:pPr lvl="0">
              <a:spcBef>
                <a:spcPts val="0"/>
              </a:spcBef>
            </a:pPr>
            <a:r>
              <a:rPr lang="en-US" sz="1800" dirty="0"/>
              <a:t>The chair incentivizes and recognizes the work of DAT members</a:t>
            </a:r>
          </a:p>
          <a:p>
            <a:pPr lvl="0">
              <a:spcBef>
                <a:spcPts val="0"/>
              </a:spcBef>
            </a:pPr>
            <a:endParaRPr lang="en-US" sz="1800" dirty="0"/>
          </a:p>
          <a:p>
            <a:pPr lvl="0">
              <a:spcBef>
                <a:spcPts val="0"/>
              </a:spcBef>
            </a:pPr>
            <a:r>
              <a:rPr lang="en-US" sz="1800" dirty="0"/>
              <a:t>Department members respond to requests from the DAT</a:t>
            </a:r>
          </a:p>
          <a:p>
            <a:pPr lvl="0">
              <a:spcBef>
                <a:spcPts val="0"/>
              </a:spcBef>
            </a:pPr>
            <a:endParaRPr lang="en-US" sz="1800" dirty="0"/>
          </a:p>
          <a:p>
            <a:pPr lvl="0">
              <a:spcBef>
                <a:spcPts val="0"/>
              </a:spcBef>
              <a:buSzPct val="100000"/>
            </a:pPr>
            <a:r>
              <a:rPr lang="en-US" sz="1800" dirty="0">
                <a:solidFill>
                  <a:schemeClr val="dk1"/>
                </a:solidFill>
              </a:rPr>
              <a:t>The chair and/or administrators recognize the value of the DAT’s work</a:t>
            </a:r>
            <a:endParaRPr lang="en-US" sz="1800" dirty="0"/>
          </a:p>
          <a:p>
            <a:pPr lvl="0">
              <a:lnSpc>
                <a:spcPct val="115000"/>
              </a:lnSpc>
              <a:spcBef>
                <a:spcPts val="0"/>
              </a:spcBef>
              <a:spcAft>
                <a:spcPts val="1600"/>
              </a:spcAft>
            </a:pPr>
            <a:endParaRPr lang="en-US" sz="1800" dirty="0">
              <a:sym typeface="Nunito Light"/>
            </a:endParaRP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p:txBody>
          <a:bodyPr/>
          <a:lstStyle/>
          <a:p>
            <a:pPr lvl="0">
              <a:lnSpc>
                <a:spcPct val="115000"/>
              </a:lnSpc>
              <a:spcBef>
                <a:spcPts val="0"/>
              </a:spcBef>
            </a:pPr>
            <a:r>
              <a:rPr lang="en-US" sz="1800" dirty="0">
                <a:solidFill>
                  <a:schemeClr val="dk1"/>
                </a:solidFill>
              </a:rPr>
              <a:t>Create a positive, functional group culture</a:t>
            </a:r>
          </a:p>
          <a:p>
            <a:pPr lvl="0">
              <a:lnSpc>
                <a:spcPct val="115000"/>
              </a:lnSpc>
              <a:spcBef>
                <a:spcPts val="0"/>
              </a:spcBef>
            </a:pPr>
            <a:r>
              <a:rPr lang="en-US" sz="1800" dirty="0">
                <a:solidFill>
                  <a:schemeClr val="dk1"/>
                </a:solidFill>
              </a:rPr>
              <a:t>Commit to implementing a sustainable plan</a:t>
            </a:r>
          </a:p>
          <a:p>
            <a:pPr lvl="0">
              <a:lnSpc>
                <a:spcPct val="115000"/>
              </a:lnSpc>
              <a:spcBef>
                <a:spcPts val="0"/>
              </a:spcBef>
            </a:pPr>
            <a:r>
              <a:rPr lang="en-US" sz="1800" dirty="0">
                <a:solidFill>
                  <a:schemeClr val="dk1"/>
                </a:solidFill>
              </a:rPr>
              <a:t>Solicit input from all department stakeholders</a:t>
            </a:r>
          </a:p>
          <a:p>
            <a:pPr lvl="0">
              <a:lnSpc>
                <a:spcPct val="115000"/>
              </a:lnSpc>
              <a:spcBef>
                <a:spcPts val="0"/>
              </a:spcBef>
            </a:pPr>
            <a:r>
              <a:rPr lang="en-US" sz="1800" dirty="0">
                <a:solidFill>
                  <a:schemeClr val="dk1"/>
                </a:solidFill>
              </a:rPr>
              <a:t>Regularly update the department</a:t>
            </a:r>
          </a:p>
          <a:p>
            <a:pPr lvl="0">
              <a:lnSpc>
                <a:spcPct val="115000"/>
              </a:lnSpc>
              <a:spcBef>
                <a:spcPts val="0"/>
              </a:spcBef>
            </a:pPr>
            <a:r>
              <a:rPr lang="en-US" sz="1800" dirty="0">
                <a:solidFill>
                  <a:schemeClr val="dk1"/>
                </a:solidFill>
              </a:rPr>
              <a:t>Cultivate department allies </a:t>
            </a:r>
          </a:p>
          <a:p>
            <a:pPr lvl="0">
              <a:lnSpc>
                <a:spcPct val="115000"/>
              </a:lnSpc>
              <a:spcBef>
                <a:spcPts val="0"/>
              </a:spcBef>
            </a:pPr>
            <a:r>
              <a:rPr lang="en-US" sz="1800" dirty="0">
                <a:solidFill>
                  <a:schemeClr val="dk1"/>
                </a:solidFill>
              </a:rPr>
              <a:t>Grow their capacities as change agents</a:t>
            </a:r>
          </a:p>
          <a:p>
            <a:endParaRPr lang="en-US" sz="18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Sustainable Departmental Change </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a:xfrm>
            <a:off x="838199" y="1312961"/>
            <a:ext cx="10708037" cy="365125"/>
          </a:xfrm>
        </p:spPr>
        <p:txBody>
          <a:bodyPr/>
          <a:lstStyle/>
          <a:p>
            <a:r>
              <a:rPr lang="en-US" sz="1600" dirty="0"/>
              <a:t>The department supports sustained change when:             DATs achieve sustained change when </a:t>
            </a:r>
            <a:r>
              <a:rPr lang="en-US" sz="1600" dirty="0" err="1"/>
              <a:t>memberss</a:t>
            </a:r>
            <a:r>
              <a:rPr lang="en-US" sz="1600" dirty="0"/>
              <a:t>:</a:t>
            </a:r>
          </a:p>
          <a:p>
            <a:endParaRPr lang="en-US" sz="1600" dirty="0"/>
          </a:p>
          <a:p>
            <a:r>
              <a:rPr lang="en-US" dirty="0"/>
              <a:t>			                          </a:t>
            </a:r>
          </a:p>
        </p:txBody>
      </p:sp>
      <p:sp>
        <p:nvSpPr>
          <p:cNvPr id="10" name="Text Placeholder 4">
            <a:extLst>
              <a:ext uri="{FF2B5EF4-FFF2-40B4-BE49-F238E27FC236}">
                <a16:creationId xmlns:a16="http://schemas.microsoft.com/office/drawing/2014/main" id="{9BBDDD45-47E4-E54E-8605-4CBB05458175}"/>
              </a:ext>
            </a:extLst>
          </p:cNvPr>
          <p:cNvSpPr>
            <a:spLocks noGrp="1"/>
          </p:cNvSpPr>
          <p:nvPr>
            <p:ph type="body" sz="quarter" idx="15"/>
          </p:nvPr>
        </p:nvSpPr>
        <p:spPr>
          <a:xfrm>
            <a:off x="838200" y="5728557"/>
            <a:ext cx="10515600" cy="553998"/>
          </a:xfrm>
        </p:spPr>
        <p:txBody>
          <a:bodyPr/>
          <a:lstStyle/>
          <a:p>
            <a:r>
              <a:rPr lang="en-US" sz="1500" dirty="0" err="1"/>
              <a:t>Reinholz</a:t>
            </a:r>
            <a:r>
              <a:rPr lang="en-US" sz="1500" dirty="0"/>
              <a:t>, D. L., Ngai, C., Quan, G., Pilgrim, M. E., </a:t>
            </a:r>
            <a:r>
              <a:rPr lang="en-US" sz="1500" dirty="0" err="1"/>
              <a:t>Corbo</a:t>
            </a:r>
            <a:r>
              <a:rPr lang="en-US" sz="1500" dirty="0"/>
              <a:t>, J. C., &amp; Finkelstein, N. (2019). </a:t>
            </a:r>
            <a:r>
              <a:rPr lang="en-US" sz="1500" dirty="0">
                <a:hlinkClick r:id="rId3"/>
              </a:rPr>
              <a:t>Fostering sustainable improvements in science education: An analysis through four frames</a:t>
            </a:r>
            <a:r>
              <a:rPr lang="en-US" sz="1500" dirty="0"/>
              <a:t>. </a:t>
            </a:r>
            <a:r>
              <a:rPr lang="en-US" sz="1500" i="1" dirty="0"/>
              <a:t>Science Education</a:t>
            </a:r>
            <a:r>
              <a:rPr lang="en-US" sz="1500" dirty="0"/>
              <a:t>, 103(5), 1125-1150.</a:t>
            </a:r>
          </a:p>
        </p:txBody>
      </p:sp>
      <p:pic>
        <p:nvPicPr>
          <p:cNvPr id="9" name="Graphic 8">
            <a:extLst>
              <a:ext uri="{FF2B5EF4-FFF2-40B4-BE49-F238E27FC236}">
                <a16:creationId xmlns:a16="http://schemas.microsoft.com/office/drawing/2014/main" id="{DE660627-6A41-5F4F-8DE7-E8DB17AF1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650089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10.10</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 dirty="0"/>
              <a:t>Universal Design Principles (part 1)</a:t>
            </a:r>
            <a:endParaRPr lang="en-US" dirty="0"/>
          </a:p>
        </p:txBody>
      </p:sp>
      <p:sp>
        <p:nvSpPr>
          <p:cNvPr id="9" name="Text Placeholder 8">
            <a:extLst>
              <a:ext uri="{FF2B5EF4-FFF2-40B4-BE49-F238E27FC236}">
                <a16:creationId xmlns:a16="http://schemas.microsoft.com/office/drawing/2014/main" id="{FEB7E93C-2FE7-41DF-9C71-01B5A52651EF}"/>
              </a:ext>
            </a:extLst>
          </p:cNvPr>
          <p:cNvSpPr>
            <a:spLocks noGrp="1"/>
          </p:cNvSpPr>
          <p:nvPr>
            <p:ph type="body" sz="quarter" idx="16"/>
          </p:nvPr>
        </p:nvSpPr>
        <p:spPr>
          <a:xfrm>
            <a:off x="838198" y="1788159"/>
            <a:ext cx="10515600" cy="3936779"/>
          </a:xfrm>
        </p:spPr>
        <p:txBody>
          <a:bodyPr/>
          <a:lstStyle/>
          <a:p>
            <a:pPr>
              <a:buSzPct val="100000"/>
            </a:pPr>
            <a:r>
              <a:rPr lang="en-US" b="1" dirty="0"/>
              <a:t>Perceptible Information</a:t>
            </a:r>
            <a:r>
              <a:rPr lang="en-US" dirty="0"/>
              <a:t>: Make information available in multiple ways (e.g., online, paper, QR codes).</a:t>
            </a:r>
            <a:br>
              <a:rPr lang="en-US" dirty="0"/>
            </a:br>
            <a:endParaRPr lang="en-US" dirty="0"/>
          </a:p>
          <a:p>
            <a:pPr>
              <a:buSzPct val="100000"/>
            </a:pPr>
            <a:r>
              <a:rPr lang="en-US" b="1" dirty="0"/>
              <a:t>Flexible Use</a:t>
            </a:r>
            <a:r>
              <a:rPr lang="en-US" dirty="0"/>
              <a:t>: Give user choices in how to engage with your materials</a:t>
            </a:r>
            <a:br>
              <a:rPr lang="en-US" dirty="0"/>
            </a:br>
            <a:endParaRPr lang="en-US" dirty="0"/>
          </a:p>
          <a:p>
            <a:pPr>
              <a:buSzPct val="100000"/>
            </a:pPr>
            <a:r>
              <a:rPr lang="en-US" b="1" dirty="0"/>
              <a:t>Simple and Intuitive</a:t>
            </a:r>
            <a:r>
              <a:rPr lang="en-US" dirty="0"/>
              <a:t>: Streamlined user interface allowing for different forms of engagement (e.g., buttons with text and symbols)</a:t>
            </a:r>
            <a:br>
              <a:rPr lang="en-US" dirty="0"/>
            </a:br>
            <a:endParaRPr lang="en-US" dirty="0"/>
          </a:p>
          <a:p>
            <a:pPr>
              <a:buSzPct val="100000"/>
            </a:pPr>
            <a:r>
              <a:rPr lang="en-US" b="1" dirty="0"/>
              <a:t>Equitable Use</a:t>
            </a:r>
            <a:r>
              <a:rPr lang="en-US" dirty="0"/>
              <a:t>: People with diverse abilities can use (e.g., website enabled for text to speech)</a:t>
            </a:r>
          </a:p>
        </p:txBody>
      </p:sp>
      <p:sp>
        <p:nvSpPr>
          <p:cNvPr id="7" name="Text Placeholder 7">
            <a:extLst>
              <a:ext uri="{FF2B5EF4-FFF2-40B4-BE49-F238E27FC236}">
                <a16:creationId xmlns:a16="http://schemas.microsoft.com/office/drawing/2014/main" id="{94D5B302-712B-D843-A494-4406AD1C44C2}"/>
              </a:ext>
            </a:extLst>
          </p:cNvPr>
          <p:cNvSpPr txBox="1">
            <a:spLocks/>
          </p:cNvSpPr>
          <p:nvPr/>
        </p:nvSpPr>
        <p:spPr>
          <a:xfrm>
            <a:off x="838199" y="1312961"/>
            <a:ext cx="10708037" cy="365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concept of design for all possible users and learners</a:t>
            </a:r>
            <a:endParaRPr lang="en-US" sz="1600" dirty="0"/>
          </a:p>
          <a:p>
            <a:r>
              <a:rPr lang="en-US" dirty="0"/>
              <a:t>			                          </a:t>
            </a:r>
          </a:p>
        </p:txBody>
      </p:sp>
      <p:sp>
        <p:nvSpPr>
          <p:cNvPr id="11" name="Text Placeholder 4">
            <a:extLst>
              <a:ext uri="{FF2B5EF4-FFF2-40B4-BE49-F238E27FC236}">
                <a16:creationId xmlns:a16="http://schemas.microsoft.com/office/drawing/2014/main" id="{BAA48895-AF7B-4D45-9834-D75C3C0A7A43}"/>
              </a:ext>
            </a:extLst>
          </p:cNvPr>
          <p:cNvSpPr txBox="1">
            <a:spLocks/>
          </p:cNvSpPr>
          <p:nvPr/>
        </p:nvSpPr>
        <p:spPr>
          <a:xfrm>
            <a:off x="838200" y="5728557"/>
            <a:ext cx="10515600" cy="553998"/>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National Disability Authority. (2020). The 7 Principles. Retrieved on November 5, 2020 from </a:t>
            </a:r>
            <a:r>
              <a:rPr lang="en-US" sz="1500" dirty="0">
                <a:hlinkClick r:id="rId3"/>
              </a:rPr>
              <a:t>http://universaldesign.ie/What-is-Universal-Design/The-7-Principles/</a:t>
            </a:r>
            <a:r>
              <a:rPr lang="en-US" sz="1500" dirty="0"/>
              <a:t> </a:t>
            </a:r>
          </a:p>
        </p:txBody>
      </p:sp>
      <p:pic>
        <p:nvPicPr>
          <p:cNvPr id="8" name="Graphic 7">
            <a:extLst>
              <a:ext uri="{FF2B5EF4-FFF2-40B4-BE49-F238E27FC236}">
                <a16:creationId xmlns:a16="http://schemas.microsoft.com/office/drawing/2014/main" id="{DB25661B-D104-5441-B247-492D265D53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91713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0112-300E-4593-9047-FE708A8ED3D9}"/>
              </a:ext>
            </a:extLst>
          </p:cNvPr>
          <p:cNvSpPr>
            <a:spLocks noGrp="1"/>
          </p:cNvSpPr>
          <p:nvPr>
            <p:ph type="title"/>
          </p:nvPr>
        </p:nvSpPr>
        <p:spPr>
          <a:xfrm>
            <a:off x="838200" y="910364"/>
            <a:ext cx="10515600" cy="1325563"/>
          </a:xfrm>
        </p:spPr>
        <p:txBody>
          <a:bodyPr>
            <a:normAutofit/>
          </a:bodyPr>
          <a:lstStyle/>
          <a:p>
            <a:pPr algn="ctr"/>
            <a:r>
              <a:rPr lang="en-US" sz="5400" dirty="0"/>
              <a:t>Departmental Action Teams</a:t>
            </a:r>
          </a:p>
        </p:txBody>
      </p:sp>
      <p:sp>
        <p:nvSpPr>
          <p:cNvPr id="3" name="Date Placeholder 2">
            <a:extLst>
              <a:ext uri="{FF2B5EF4-FFF2-40B4-BE49-F238E27FC236}">
                <a16:creationId xmlns:a16="http://schemas.microsoft.com/office/drawing/2014/main" id="{3C38E528-5EED-4D51-B46A-2020BB48756D}"/>
              </a:ext>
            </a:extLst>
          </p:cNvPr>
          <p:cNvSpPr>
            <a:spLocks noGrp="1"/>
          </p:cNvSpPr>
          <p:nvPr>
            <p:ph type="dt" sz="half" idx="10"/>
          </p:nvPr>
        </p:nvSpPr>
        <p:spPr/>
        <p:txBody>
          <a:bodyPr/>
          <a:lstStyle/>
          <a:p>
            <a:r>
              <a:rPr lang="en-US" dirty="0"/>
              <a:t>Departmental Action Team Project</a:t>
            </a:r>
          </a:p>
        </p:txBody>
      </p:sp>
      <p:sp>
        <p:nvSpPr>
          <p:cNvPr id="4" name="Slide Number Placeholder 3">
            <a:extLst>
              <a:ext uri="{FF2B5EF4-FFF2-40B4-BE49-F238E27FC236}">
                <a16:creationId xmlns:a16="http://schemas.microsoft.com/office/drawing/2014/main" id="{6D988C26-A6DC-417F-917B-F98A21D20A9F}"/>
              </a:ext>
            </a:extLst>
          </p:cNvPr>
          <p:cNvSpPr>
            <a:spLocks noGrp="1"/>
          </p:cNvSpPr>
          <p:nvPr>
            <p:ph type="sldNum" sz="quarter" idx="12"/>
          </p:nvPr>
        </p:nvSpPr>
        <p:spPr/>
        <p:txBody>
          <a:bodyPr/>
          <a:lstStyle/>
          <a:p>
            <a:r>
              <a:rPr lang="en-US"/>
              <a:t>DAT Digital Toolkit | 2.1</a:t>
            </a:r>
            <a:endParaRPr lang="en-US" dirty="0"/>
          </a:p>
        </p:txBody>
      </p:sp>
      <p:sp>
        <p:nvSpPr>
          <p:cNvPr id="13" name="Text Placeholder 12">
            <a:extLst>
              <a:ext uri="{FF2B5EF4-FFF2-40B4-BE49-F238E27FC236}">
                <a16:creationId xmlns:a16="http://schemas.microsoft.com/office/drawing/2014/main" id="{EA75EBA4-5B38-CD4D-AF25-0614380DCA2B}"/>
              </a:ext>
            </a:extLst>
          </p:cNvPr>
          <p:cNvSpPr>
            <a:spLocks noGrp="1"/>
          </p:cNvSpPr>
          <p:nvPr>
            <p:ph type="body" sz="quarter" idx="15"/>
          </p:nvPr>
        </p:nvSpPr>
        <p:spPr/>
        <p:txBody>
          <a:bodyPr/>
          <a:lstStyle/>
          <a:p>
            <a:endParaRPr lang="en-US"/>
          </a:p>
        </p:txBody>
      </p:sp>
      <p:grpSp>
        <p:nvGrpSpPr>
          <p:cNvPr id="14" name="Group 13">
            <a:extLst>
              <a:ext uri="{FF2B5EF4-FFF2-40B4-BE49-F238E27FC236}">
                <a16:creationId xmlns:a16="http://schemas.microsoft.com/office/drawing/2014/main" id="{B887FCF6-FF9F-C446-80FB-516FDBAC0E11}"/>
              </a:ext>
            </a:extLst>
          </p:cNvPr>
          <p:cNvGrpSpPr/>
          <p:nvPr/>
        </p:nvGrpSpPr>
        <p:grpSpPr>
          <a:xfrm>
            <a:off x="3918632" y="4046600"/>
            <a:ext cx="4354735" cy="1489405"/>
            <a:chOff x="3581400" y="4046600"/>
            <a:chExt cx="4354735" cy="1489405"/>
          </a:xfrm>
        </p:grpSpPr>
        <p:pic>
          <p:nvPicPr>
            <p:cNvPr id="6" name="Google Shape;77;p17">
              <a:extLst>
                <a:ext uri="{FF2B5EF4-FFF2-40B4-BE49-F238E27FC236}">
                  <a16:creationId xmlns:a16="http://schemas.microsoft.com/office/drawing/2014/main" id="{E83B0DA4-4F1E-C648-B669-E97321F9CFAF}"/>
                </a:ext>
              </a:extLst>
            </p:cNvPr>
            <p:cNvPicPr preferRelativeResize="0"/>
            <p:nvPr/>
          </p:nvPicPr>
          <p:blipFill>
            <a:blip r:embed="rId3">
              <a:alphaModFix/>
            </a:blip>
            <a:stretch>
              <a:fillRect/>
            </a:stretch>
          </p:blipFill>
          <p:spPr>
            <a:xfrm>
              <a:off x="6446730" y="4046600"/>
              <a:ext cx="1489405" cy="1489405"/>
            </a:xfrm>
            <a:prstGeom prst="rect">
              <a:avLst/>
            </a:prstGeom>
            <a:noFill/>
            <a:ln>
              <a:noFill/>
            </a:ln>
          </p:spPr>
        </p:pic>
        <p:pic>
          <p:nvPicPr>
            <p:cNvPr id="7" name="Google Shape;79;p17">
              <a:extLst>
                <a:ext uri="{FF2B5EF4-FFF2-40B4-BE49-F238E27FC236}">
                  <a16:creationId xmlns:a16="http://schemas.microsoft.com/office/drawing/2014/main" id="{89881D63-00C6-7F46-B65C-69913578C130}"/>
                </a:ext>
              </a:extLst>
            </p:cNvPr>
            <p:cNvPicPr preferRelativeResize="0"/>
            <p:nvPr/>
          </p:nvPicPr>
          <p:blipFill>
            <a:blip r:embed="rId4">
              <a:alphaModFix/>
            </a:blip>
            <a:stretch>
              <a:fillRect/>
            </a:stretch>
          </p:blipFill>
          <p:spPr>
            <a:xfrm>
              <a:off x="3581400" y="4210300"/>
              <a:ext cx="2580437" cy="1325563"/>
            </a:xfrm>
            <a:prstGeom prst="rect">
              <a:avLst/>
            </a:prstGeom>
            <a:noFill/>
            <a:ln>
              <a:noFill/>
            </a:ln>
          </p:spPr>
        </p:pic>
      </p:grpSp>
      <p:pic>
        <p:nvPicPr>
          <p:cNvPr id="9" name="Graphic 8">
            <a:extLst>
              <a:ext uri="{FF2B5EF4-FFF2-40B4-BE49-F238E27FC236}">
                <a16:creationId xmlns:a16="http://schemas.microsoft.com/office/drawing/2014/main" id="{C21FBA06-58AB-164C-8FBD-98E667B736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6900" y="6367906"/>
            <a:ext cx="838200" cy="293370"/>
          </a:xfrm>
          <a:prstGeom prst="rect">
            <a:avLst/>
          </a:prstGeom>
        </p:spPr>
      </p:pic>
    </p:spTree>
    <p:extLst>
      <p:ext uri="{BB962C8B-B14F-4D97-AF65-F5344CB8AC3E}">
        <p14:creationId xmlns:p14="http://schemas.microsoft.com/office/powerpoint/2010/main" val="5618269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10.11</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 dirty="0"/>
              <a:t>Universal Design Principles (part 2)</a:t>
            </a:r>
            <a:endParaRPr lang="en-US" dirty="0"/>
          </a:p>
        </p:txBody>
      </p:sp>
      <p:sp>
        <p:nvSpPr>
          <p:cNvPr id="9" name="Text Placeholder 8">
            <a:extLst>
              <a:ext uri="{FF2B5EF4-FFF2-40B4-BE49-F238E27FC236}">
                <a16:creationId xmlns:a16="http://schemas.microsoft.com/office/drawing/2014/main" id="{FEB7E93C-2FE7-41DF-9C71-01B5A52651EF}"/>
              </a:ext>
            </a:extLst>
          </p:cNvPr>
          <p:cNvSpPr>
            <a:spLocks noGrp="1"/>
          </p:cNvSpPr>
          <p:nvPr>
            <p:ph type="body" sz="quarter" idx="16"/>
          </p:nvPr>
        </p:nvSpPr>
        <p:spPr>
          <a:xfrm>
            <a:off x="838198" y="1788160"/>
            <a:ext cx="10515600" cy="3711622"/>
          </a:xfrm>
        </p:spPr>
        <p:txBody>
          <a:bodyPr/>
          <a:lstStyle/>
          <a:p>
            <a:pPr>
              <a:buSzPct val="100000"/>
            </a:pPr>
            <a:r>
              <a:rPr lang="en-US" b="1" dirty="0"/>
              <a:t>Low physical effort</a:t>
            </a:r>
            <a:r>
              <a:rPr lang="en-US" dirty="0"/>
              <a:t>: Increases accessibility and minimizes fatigue</a:t>
            </a:r>
            <a:br>
              <a:rPr lang="en-US" dirty="0"/>
            </a:br>
            <a:endParaRPr lang="en-US" dirty="0"/>
          </a:p>
          <a:p>
            <a:pPr>
              <a:buSzPct val="100000"/>
            </a:pPr>
            <a:r>
              <a:rPr lang="en-US" b="1" dirty="0"/>
              <a:t>Tolerance for Error</a:t>
            </a:r>
            <a:r>
              <a:rPr lang="en-US" dirty="0"/>
              <a:t>: Reduces frustration and hazards</a:t>
            </a:r>
            <a:br>
              <a:rPr lang="en-US" dirty="0"/>
            </a:br>
            <a:endParaRPr lang="en-US" dirty="0"/>
          </a:p>
          <a:p>
            <a:pPr>
              <a:buSzPct val="100000"/>
            </a:pPr>
            <a:r>
              <a:rPr lang="en-US" b="1" dirty="0"/>
              <a:t>Space and Size</a:t>
            </a:r>
            <a:r>
              <a:rPr lang="en-US" dirty="0"/>
              <a:t>: Allow for use regardless of user’s mobility, posture, or body size (e.g. allow space for assistive devices, standing, and sitting).</a:t>
            </a:r>
          </a:p>
        </p:txBody>
      </p:sp>
      <p:sp>
        <p:nvSpPr>
          <p:cNvPr id="7" name="Text Placeholder 7">
            <a:extLst>
              <a:ext uri="{FF2B5EF4-FFF2-40B4-BE49-F238E27FC236}">
                <a16:creationId xmlns:a16="http://schemas.microsoft.com/office/drawing/2014/main" id="{94D5B302-712B-D843-A494-4406AD1C44C2}"/>
              </a:ext>
            </a:extLst>
          </p:cNvPr>
          <p:cNvSpPr txBox="1">
            <a:spLocks/>
          </p:cNvSpPr>
          <p:nvPr/>
        </p:nvSpPr>
        <p:spPr>
          <a:xfrm>
            <a:off x="838199" y="1312961"/>
            <a:ext cx="10708037" cy="365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concept of design for all possible users and learners</a:t>
            </a:r>
            <a:endParaRPr lang="en-US" sz="1600" dirty="0"/>
          </a:p>
          <a:p>
            <a:r>
              <a:rPr lang="en-US" dirty="0"/>
              <a:t>			                          </a:t>
            </a:r>
          </a:p>
        </p:txBody>
      </p:sp>
      <p:sp>
        <p:nvSpPr>
          <p:cNvPr id="8" name="Text Placeholder 4">
            <a:extLst>
              <a:ext uri="{FF2B5EF4-FFF2-40B4-BE49-F238E27FC236}">
                <a16:creationId xmlns:a16="http://schemas.microsoft.com/office/drawing/2014/main" id="{37ED29F9-1905-8A42-9226-37476AF0C760}"/>
              </a:ext>
            </a:extLst>
          </p:cNvPr>
          <p:cNvSpPr txBox="1">
            <a:spLocks/>
          </p:cNvSpPr>
          <p:nvPr/>
        </p:nvSpPr>
        <p:spPr>
          <a:xfrm>
            <a:off x="838200" y="5728557"/>
            <a:ext cx="10515600" cy="553998"/>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National Disability Authority. (2020). The 7 Principles. Retrieved on November 5, 2020 from </a:t>
            </a:r>
            <a:r>
              <a:rPr lang="en-US" sz="1500" dirty="0">
                <a:hlinkClick r:id="rId3"/>
              </a:rPr>
              <a:t>http://universaldesign.ie/What-is-Universal-Design/The-7-Principles/</a:t>
            </a:r>
            <a:r>
              <a:rPr lang="en-US" sz="1500" dirty="0"/>
              <a:t> </a:t>
            </a:r>
          </a:p>
        </p:txBody>
      </p:sp>
      <p:pic>
        <p:nvPicPr>
          <p:cNvPr id="11" name="Graphic 10">
            <a:extLst>
              <a:ext uri="{FF2B5EF4-FFF2-40B4-BE49-F238E27FC236}">
                <a16:creationId xmlns:a16="http://schemas.microsoft.com/office/drawing/2014/main" id="{C6A578F9-1C6D-F446-A784-63A72799C7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5686823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767FB8-868B-774F-8BC0-184153AF8F27}"/>
              </a:ext>
            </a:extLst>
          </p:cNvPr>
          <p:cNvSpPr>
            <a:spLocks noGrp="1"/>
          </p:cNvSpPr>
          <p:nvPr>
            <p:ph type="ctrTitle"/>
          </p:nvPr>
        </p:nvSpPr>
        <p:spPr/>
        <p:txBody>
          <a:bodyPr>
            <a:normAutofit/>
          </a:bodyPr>
          <a:lstStyle/>
          <a:p>
            <a:r>
              <a:rPr lang="en-US" dirty="0"/>
              <a:t>Data Analysis and Interpretation</a:t>
            </a:r>
          </a:p>
        </p:txBody>
      </p:sp>
      <p:sp>
        <p:nvSpPr>
          <p:cNvPr id="10" name="Subtitle 9">
            <a:extLst>
              <a:ext uri="{FF2B5EF4-FFF2-40B4-BE49-F238E27FC236}">
                <a16:creationId xmlns:a16="http://schemas.microsoft.com/office/drawing/2014/main" id="{F7166D58-8FFE-774C-9634-EB15F43255F8}"/>
              </a:ext>
            </a:extLst>
          </p:cNvPr>
          <p:cNvSpPr>
            <a:spLocks noGrp="1"/>
          </p:cNvSpPr>
          <p:nvPr>
            <p:ph type="subTitle" idx="1"/>
          </p:nvPr>
        </p:nvSpPr>
        <p:spPr/>
        <p:txBody>
          <a:bodyPr/>
          <a:lstStyle/>
          <a:p>
            <a:r>
              <a:rPr lang="en-US" dirty="0"/>
              <a:t>Data-informed decision-making may not be a part of every departmental culture, but it can become part of the culture of the DAT. In following </a:t>
            </a:r>
            <a:r>
              <a:rPr lang="en-US" dirty="0">
                <a:hlinkClick r:id="rId3" action="ppaction://hlinksldjump"/>
              </a:rPr>
              <a:t>DAT Core Principle 3</a:t>
            </a:r>
            <a:r>
              <a:rPr lang="en-US" dirty="0"/>
              <a:t>, “</a:t>
            </a:r>
            <a:r>
              <a:rPr lang="en" dirty="0"/>
              <a:t>Data collection, analysis, and interpretation inform decision-making”, </a:t>
            </a:r>
            <a:r>
              <a:rPr lang="en-US" dirty="0"/>
              <a:t>DATs often draw upon the research literature in education and institutional change. Facilitators can introduce members to literature specifically related to their discipline.  Facilitators can also help connect participants to institutional data collected either by the university or by their own department. Sometimes reports and surveys already exist. Alternatively, DATs collect meaningful data on their undergraduate population, often using surveys, focus groups and interviews. </a:t>
            </a:r>
          </a:p>
          <a:p>
            <a:endParaRPr lang="en-US" dirty="0"/>
          </a:p>
        </p:txBody>
      </p:sp>
      <p:sp>
        <p:nvSpPr>
          <p:cNvPr id="2" name="Date Placeholder 1">
            <a:extLst>
              <a:ext uri="{FF2B5EF4-FFF2-40B4-BE49-F238E27FC236}">
                <a16:creationId xmlns:a16="http://schemas.microsoft.com/office/drawing/2014/main" id="{FCFAC403-2FF9-9346-800A-BAC35A5E907B}"/>
              </a:ext>
            </a:extLst>
          </p:cNvPr>
          <p:cNvSpPr>
            <a:spLocks noGrp="1"/>
          </p:cNvSpPr>
          <p:nvPr>
            <p:ph type="dt" sz="half" idx="10"/>
          </p:nvPr>
        </p:nvSpPr>
        <p:spPr/>
        <p:txBody>
          <a:bodyPr/>
          <a:lstStyle/>
          <a:p>
            <a:r>
              <a:rPr lang="en-US"/>
              <a:t>Departmental Action Team Project</a:t>
            </a:r>
            <a:endParaRPr lang="en-US" dirty="0"/>
          </a:p>
        </p:txBody>
      </p:sp>
      <p:sp>
        <p:nvSpPr>
          <p:cNvPr id="3" name="Slide Number Placeholder 2">
            <a:extLst>
              <a:ext uri="{FF2B5EF4-FFF2-40B4-BE49-F238E27FC236}">
                <a16:creationId xmlns:a16="http://schemas.microsoft.com/office/drawing/2014/main" id="{F7605FD2-698C-6A4A-A7BD-AE5878637599}"/>
              </a:ext>
            </a:extLst>
          </p:cNvPr>
          <p:cNvSpPr>
            <a:spLocks noGrp="1"/>
          </p:cNvSpPr>
          <p:nvPr>
            <p:ph type="sldNum" sz="quarter" idx="12"/>
          </p:nvPr>
        </p:nvSpPr>
        <p:spPr/>
        <p:txBody>
          <a:bodyPr/>
          <a:lstStyle/>
          <a:p>
            <a:r>
              <a:rPr lang="en-US" dirty="0"/>
              <a:t>DAT Digital Toolkit | 11.0</a:t>
            </a:r>
          </a:p>
        </p:txBody>
      </p:sp>
      <p:pic>
        <p:nvPicPr>
          <p:cNvPr id="6" name="Graphic 5">
            <a:extLst>
              <a:ext uri="{FF2B5EF4-FFF2-40B4-BE49-F238E27FC236}">
                <a16:creationId xmlns:a16="http://schemas.microsoft.com/office/drawing/2014/main" id="{D9C01A43-19F2-5745-A2AE-21104FCCDC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5836775"/>
            <a:ext cx="838200" cy="293370"/>
          </a:xfrm>
          <a:prstGeom prst="rect">
            <a:avLst/>
          </a:prstGeom>
        </p:spPr>
      </p:pic>
      <p:sp>
        <p:nvSpPr>
          <p:cNvPr id="7" name="Rectangle 1">
            <a:extLst>
              <a:ext uri="{FF2B5EF4-FFF2-40B4-BE49-F238E27FC236}">
                <a16:creationId xmlns:a16="http://schemas.microsoft.com/office/drawing/2014/main" id="{4F3C2A98-686B-8145-AE00-48C78491E170}"/>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25951358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83DE1-57F4-4685-A090-67E98897B1F8}"/>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5EB9EA5D-8549-4895-8871-BFA4E6823FFA}"/>
              </a:ext>
            </a:extLst>
          </p:cNvPr>
          <p:cNvSpPr>
            <a:spLocks noGrp="1"/>
          </p:cNvSpPr>
          <p:nvPr>
            <p:ph type="sldNum" sz="quarter" idx="12"/>
          </p:nvPr>
        </p:nvSpPr>
        <p:spPr/>
        <p:txBody>
          <a:bodyPr/>
          <a:lstStyle/>
          <a:p>
            <a:r>
              <a:rPr lang="en-US" dirty="0"/>
              <a:t>DAT Digital Toolkit | 11.1</a:t>
            </a:r>
          </a:p>
        </p:txBody>
      </p:sp>
      <p:sp>
        <p:nvSpPr>
          <p:cNvPr id="4" name="Text Placeholder 3">
            <a:extLst>
              <a:ext uri="{FF2B5EF4-FFF2-40B4-BE49-F238E27FC236}">
                <a16:creationId xmlns:a16="http://schemas.microsoft.com/office/drawing/2014/main" id="{0E065CFF-6EBD-4EA3-875A-838EE73D7A02}"/>
              </a:ext>
            </a:extLst>
          </p:cNvPr>
          <p:cNvSpPr>
            <a:spLocks noGrp="1"/>
          </p:cNvSpPr>
          <p:nvPr>
            <p:ph type="body" sz="quarter" idx="13"/>
          </p:nvPr>
        </p:nvSpPr>
        <p:spPr>
          <a:xfrm>
            <a:off x="838201" y="1738275"/>
            <a:ext cx="3437020" cy="3717355"/>
          </a:xfrm>
        </p:spPr>
        <p:txBody>
          <a:bodyPr/>
          <a:lstStyle/>
          <a:p>
            <a:pPr marL="0" lvl="0" indent="0">
              <a:spcBef>
                <a:spcPts val="0"/>
              </a:spcBef>
              <a:spcAft>
                <a:spcPts val="0"/>
              </a:spcAft>
              <a:buNone/>
            </a:pPr>
            <a:r>
              <a:rPr lang="en-US" dirty="0"/>
              <a:t>Predict</a:t>
            </a:r>
          </a:p>
          <a:p>
            <a:pPr marL="457200" lvl="0" indent="-342900">
              <a:spcBef>
                <a:spcPts val="1600"/>
              </a:spcBef>
              <a:spcAft>
                <a:spcPts val="0"/>
              </a:spcAft>
              <a:buSzPct val="100000"/>
            </a:pPr>
            <a:r>
              <a:rPr lang="en-US" dirty="0"/>
              <a:t>Make predictions</a:t>
            </a:r>
          </a:p>
          <a:p>
            <a:pPr marL="457200" lvl="0" indent="-342900">
              <a:spcBef>
                <a:spcPts val="0"/>
              </a:spcBef>
              <a:spcAft>
                <a:spcPts val="0"/>
              </a:spcAft>
              <a:buSzPct val="100000"/>
            </a:pPr>
            <a:r>
              <a:rPr lang="en-US" dirty="0"/>
              <a:t>Surface assumptions</a:t>
            </a:r>
          </a:p>
          <a:p>
            <a:pPr marL="457200" lvl="0" indent="-342900">
              <a:spcBef>
                <a:spcPts val="0"/>
              </a:spcBef>
              <a:spcAft>
                <a:spcPts val="0"/>
              </a:spcAft>
              <a:buSzPct val="100000"/>
            </a:pPr>
            <a:r>
              <a:rPr lang="en-US" dirty="0"/>
              <a:t>Articulate how data will be used</a:t>
            </a:r>
          </a:p>
        </p:txBody>
      </p:sp>
      <p:sp>
        <p:nvSpPr>
          <p:cNvPr id="6" name="Text Placeholder 5">
            <a:extLst>
              <a:ext uri="{FF2B5EF4-FFF2-40B4-BE49-F238E27FC236}">
                <a16:creationId xmlns:a16="http://schemas.microsoft.com/office/drawing/2014/main" id="{EBA5211A-8CD1-447E-954D-BC7749C264F1}"/>
              </a:ext>
            </a:extLst>
          </p:cNvPr>
          <p:cNvSpPr>
            <a:spLocks noGrp="1"/>
          </p:cNvSpPr>
          <p:nvPr>
            <p:ph type="body" sz="quarter" idx="16"/>
          </p:nvPr>
        </p:nvSpPr>
        <p:spPr>
          <a:xfrm>
            <a:off x="4377490" y="1738275"/>
            <a:ext cx="3437020" cy="3717355"/>
          </a:xfrm>
        </p:spPr>
        <p:txBody>
          <a:bodyPr/>
          <a:lstStyle/>
          <a:p>
            <a:pPr marL="0" lvl="0" indent="0">
              <a:spcBef>
                <a:spcPts val="0"/>
              </a:spcBef>
              <a:spcAft>
                <a:spcPts val="0"/>
              </a:spcAft>
              <a:buNone/>
            </a:pPr>
            <a:r>
              <a:rPr lang="en-US" dirty="0"/>
              <a:t>Observe</a:t>
            </a:r>
          </a:p>
          <a:p>
            <a:pPr marL="457200" lvl="0" indent="-342900">
              <a:spcBef>
                <a:spcPts val="1600"/>
              </a:spcBef>
              <a:spcAft>
                <a:spcPts val="0"/>
              </a:spcAft>
              <a:buSzPts val="1800"/>
            </a:pPr>
            <a:r>
              <a:rPr lang="en-US" dirty="0"/>
              <a:t>Visualize data</a:t>
            </a:r>
          </a:p>
          <a:p>
            <a:pPr marL="457200" lvl="0" indent="-342900">
              <a:spcBef>
                <a:spcPts val="0"/>
              </a:spcBef>
              <a:spcAft>
                <a:spcPts val="0"/>
              </a:spcAft>
              <a:buSzPts val="1800"/>
            </a:pPr>
            <a:r>
              <a:rPr lang="en-US" dirty="0"/>
              <a:t>Notice interesting, surprising features</a:t>
            </a:r>
          </a:p>
          <a:p>
            <a:pPr marL="457200" lvl="0" indent="-342900">
              <a:spcBef>
                <a:spcPts val="0"/>
              </a:spcBef>
              <a:spcAft>
                <a:spcPts val="0"/>
              </a:spcAft>
              <a:buSzPts val="1800"/>
            </a:pPr>
            <a:r>
              <a:rPr lang="en-US" dirty="0"/>
              <a:t>Identify patterns </a:t>
            </a:r>
            <a:br>
              <a:rPr lang="en-US" dirty="0"/>
            </a:br>
            <a:r>
              <a:rPr lang="en-US" dirty="0"/>
              <a:t>or trends</a:t>
            </a:r>
          </a:p>
          <a:p>
            <a:pPr marL="457200" lvl="0" indent="-342900">
              <a:spcBef>
                <a:spcPts val="0"/>
              </a:spcBef>
              <a:spcAft>
                <a:spcPts val="0"/>
              </a:spcAft>
              <a:buSzPts val="1800"/>
            </a:pPr>
            <a:r>
              <a:rPr lang="en-US" dirty="0"/>
              <a:t>Articulate what we have not looked at</a:t>
            </a:r>
          </a:p>
        </p:txBody>
      </p:sp>
      <p:sp>
        <p:nvSpPr>
          <p:cNvPr id="7" name="Text Placeholder 6">
            <a:extLst>
              <a:ext uri="{FF2B5EF4-FFF2-40B4-BE49-F238E27FC236}">
                <a16:creationId xmlns:a16="http://schemas.microsoft.com/office/drawing/2014/main" id="{F3E6C5D0-1548-49BF-AEDF-01C27F02445A}"/>
              </a:ext>
            </a:extLst>
          </p:cNvPr>
          <p:cNvSpPr>
            <a:spLocks noGrp="1"/>
          </p:cNvSpPr>
          <p:nvPr>
            <p:ph type="body" sz="quarter" idx="17"/>
          </p:nvPr>
        </p:nvSpPr>
        <p:spPr>
          <a:xfrm>
            <a:off x="7916779" y="1738275"/>
            <a:ext cx="3437020" cy="3717355"/>
          </a:xfrm>
        </p:spPr>
        <p:txBody>
          <a:bodyPr/>
          <a:lstStyle/>
          <a:p>
            <a:pPr marL="0" lvl="0" indent="0">
              <a:spcBef>
                <a:spcPts val="0"/>
              </a:spcBef>
              <a:spcAft>
                <a:spcPts val="0"/>
              </a:spcAft>
              <a:buNone/>
            </a:pPr>
            <a:r>
              <a:rPr lang="en-US" dirty="0"/>
              <a:t>Interpret</a:t>
            </a:r>
          </a:p>
          <a:p>
            <a:pPr marL="457200" lvl="0" indent="-342900">
              <a:spcBef>
                <a:spcPts val="1600"/>
              </a:spcBef>
              <a:spcAft>
                <a:spcPts val="0"/>
              </a:spcAft>
              <a:buSzPct val="100000"/>
            </a:pPr>
            <a:r>
              <a:rPr lang="en-US" dirty="0"/>
              <a:t>Draw inferences</a:t>
            </a:r>
          </a:p>
          <a:p>
            <a:pPr marL="457200" lvl="0" indent="-342900">
              <a:spcBef>
                <a:spcPts val="0"/>
              </a:spcBef>
              <a:spcAft>
                <a:spcPts val="0"/>
              </a:spcAft>
              <a:buSzPct val="100000"/>
            </a:pPr>
            <a:r>
              <a:rPr lang="en-US" dirty="0"/>
              <a:t>Create explanations</a:t>
            </a:r>
          </a:p>
          <a:p>
            <a:pPr marL="457200" lvl="0" indent="-342900">
              <a:spcBef>
                <a:spcPts val="0"/>
              </a:spcBef>
              <a:spcAft>
                <a:spcPts val="0"/>
              </a:spcAft>
              <a:buSzPct val="100000"/>
            </a:pPr>
            <a:r>
              <a:rPr lang="en-US" dirty="0"/>
              <a:t>Make tentative conclusions</a:t>
            </a:r>
          </a:p>
          <a:p>
            <a:pPr marL="457200" lvl="0" indent="-342900">
              <a:spcBef>
                <a:spcPts val="0"/>
              </a:spcBef>
              <a:spcAft>
                <a:spcPts val="0"/>
              </a:spcAft>
              <a:buSzPct val="100000"/>
            </a:pPr>
            <a:r>
              <a:rPr lang="en-US" dirty="0"/>
              <a:t>Identify additional data needed</a:t>
            </a:r>
          </a:p>
        </p:txBody>
      </p:sp>
      <p:sp>
        <p:nvSpPr>
          <p:cNvPr id="8" name="Title 7">
            <a:extLst>
              <a:ext uri="{FF2B5EF4-FFF2-40B4-BE49-F238E27FC236}">
                <a16:creationId xmlns:a16="http://schemas.microsoft.com/office/drawing/2014/main" id="{15B86DD8-435F-40A4-AF37-4131BDB0E0D5}"/>
              </a:ext>
            </a:extLst>
          </p:cNvPr>
          <p:cNvSpPr>
            <a:spLocks noGrp="1"/>
          </p:cNvSpPr>
          <p:nvPr>
            <p:ph type="title"/>
          </p:nvPr>
        </p:nvSpPr>
        <p:spPr/>
        <p:txBody>
          <a:bodyPr/>
          <a:lstStyle/>
          <a:p>
            <a:pPr lvl="0">
              <a:spcBef>
                <a:spcPts val="0"/>
              </a:spcBef>
            </a:pPr>
            <a:r>
              <a:rPr lang="en" dirty="0"/>
              <a:t>Three Phase Data Analysis</a:t>
            </a:r>
            <a:endParaRPr lang="en-US" dirty="0"/>
          </a:p>
        </p:txBody>
      </p:sp>
      <p:sp>
        <p:nvSpPr>
          <p:cNvPr id="9" name="Google Shape;259;p42">
            <a:extLst>
              <a:ext uri="{FF2B5EF4-FFF2-40B4-BE49-F238E27FC236}">
                <a16:creationId xmlns:a16="http://schemas.microsoft.com/office/drawing/2014/main" id="{F6ED0FAE-9E7D-D341-A17B-0326EFD9D1C4}"/>
              </a:ext>
            </a:extLst>
          </p:cNvPr>
          <p:cNvSpPr/>
          <p:nvPr/>
        </p:nvSpPr>
        <p:spPr>
          <a:xfrm>
            <a:off x="1879501" y="4610451"/>
            <a:ext cx="1354420" cy="700659"/>
          </a:xfrm>
          <a:prstGeom prst="rect">
            <a:avLst/>
          </a:prstGeom>
          <a:solidFill>
            <a:schemeClr val="accent4"/>
          </a:solidFill>
          <a:ln w="19050" cap="flat" cmpd="sng">
            <a:no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Consider Bias</a:t>
            </a:r>
            <a:endParaRPr sz="2000" dirty="0"/>
          </a:p>
        </p:txBody>
      </p:sp>
      <p:sp>
        <p:nvSpPr>
          <p:cNvPr id="10" name="Google Shape;259;p42">
            <a:extLst>
              <a:ext uri="{FF2B5EF4-FFF2-40B4-BE49-F238E27FC236}">
                <a16:creationId xmlns:a16="http://schemas.microsoft.com/office/drawing/2014/main" id="{699564D8-79D4-AA44-B184-67E039212EBC}"/>
              </a:ext>
            </a:extLst>
          </p:cNvPr>
          <p:cNvSpPr/>
          <p:nvPr/>
        </p:nvSpPr>
        <p:spPr>
          <a:xfrm>
            <a:off x="5418790" y="4610451"/>
            <a:ext cx="1354420" cy="700659"/>
          </a:xfrm>
          <a:prstGeom prst="rect">
            <a:avLst/>
          </a:prstGeom>
          <a:solidFill>
            <a:schemeClr val="accent4"/>
          </a:solidFill>
          <a:ln w="19050" cap="flat" cmpd="sng">
            <a:no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Consider Bias</a:t>
            </a:r>
            <a:endParaRPr sz="2000" dirty="0"/>
          </a:p>
        </p:txBody>
      </p:sp>
      <p:sp>
        <p:nvSpPr>
          <p:cNvPr id="11" name="Google Shape;259;p42">
            <a:extLst>
              <a:ext uri="{FF2B5EF4-FFF2-40B4-BE49-F238E27FC236}">
                <a16:creationId xmlns:a16="http://schemas.microsoft.com/office/drawing/2014/main" id="{146B3C78-186A-0F45-8DD4-7B0C82067CEC}"/>
              </a:ext>
            </a:extLst>
          </p:cNvPr>
          <p:cNvSpPr/>
          <p:nvPr/>
        </p:nvSpPr>
        <p:spPr>
          <a:xfrm>
            <a:off x="8958079" y="4610450"/>
            <a:ext cx="1354420" cy="700659"/>
          </a:xfrm>
          <a:prstGeom prst="rect">
            <a:avLst/>
          </a:prstGeom>
          <a:solidFill>
            <a:schemeClr val="accent4"/>
          </a:solidFill>
          <a:ln w="19050" cap="flat" cmpd="sng">
            <a:no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Consider Bias</a:t>
            </a:r>
            <a:endParaRPr sz="2000" dirty="0"/>
          </a:p>
        </p:txBody>
      </p:sp>
      <p:sp>
        <p:nvSpPr>
          <p:cNvPr id="12" name="Text Placeholder 4">
            <a:extLst>
              <a:ext uri="{FF2B5EF4-FFF2-40B4-BE49-F238E27FC236}">
                <a16:creationId xmlns:a16="http://schemas.microsoft.com/office/drawing/2014/main" id="{80FF4C76-E166-FB4D-A250-C316F3BE21BE}"/>
              </a:ext>
            </a:extLst>
          </p:cNvPr>
          <p:cNvSpPr txBox="1">
            <a:spLocks/>
          </p:cNvSpPr>
          <p:nvPr/>
        </p:nvSpPr>
        <p:spPr>
          <a:xfrm>
            <a:off x="838200" y="5881900"/>
            <a:ext cx="10515600" cy="323165"/>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pPr>
            <a:r>
              <a:rPr lang="en-US" sz="1500" dirty="0">
                <a:highlight>
                  <a:srgbClr val="FFFFFF"/>
                </a:highlight>
              </a:rPr>
              <a:t>Love, N., Stiles, K.E., </a:t>
            </a:r>
            <a:r>
              <a:rPr lang="en-US" sz="1500" dirty="0" err="1">
                <a:highlight>
                  <a:srgbClr val="FFFFFF"/>
                </a:highlight>
              </a:rPr>
              <a:t>Mundry</a:t>
            </a:r>
            <a:r>
              <a:rPr lang="en-US" sz="1500" dirty="0">
                <a:highlight>
                  <a:srgbClr val="FFFFFF"/>
                </a:highlight>
              </a:rPr>
              <a:t>, S., and </a:t>
            </a:r>
            <a:r>
              <a:rPr lang="en-US" sz="1500" dirty="0" err="1">
                <a:highlight>
                  <a:srgbClr val="FFFFFF"/>
                </a:highlight>
              </a:rPr>
              <a:t>DiRanna</a:t>
            </a:r>
            <a:r>
              <a:rPr lang="en-US" sz="1500" dirty="0">
                <a:highlight>
                  <a:srgbClr val="FFFFFF"/>
                </a:highlight>
              </a:rPr>
              <a:t>, K. (2008). </a:t>
            </a:r>
            <a:r>
              <a:rPr lang="en-US" sz="1500" u="sng" dirty="0">
                <a:highlight>
                  <a:srgbClr val="FFFFFF"/>
                </a:highlight>
              </a:rPr>
              <a:t>The Data Coach’s Guide</a:t>
            </a:r>
            <a:r>
              <a:rPr lang="en-US" sz="1500" dirty="0">
                <a:highlight>
                  <a:srgbClr val="FFFFFF"/>
                </a:highlight>
              </a:rPr>
              <a:t>. Corwin Press.</a:t>
            </a:r>
          </a:p>
        </p:txBody>
      </p:sp>
      <p:pic>
        <p:nvPicPr>
          <p:cNvPr id="13" name="Graphic 12">
            <a:extLst>
              <a:ext uri="{FF2B5EF4-FFF2-40B4-BE49-F238E27FC236}">
                <a16:creationId xmlns:a16="http://schemas.microsoft.com/office/drawing/2014/main" id="{CAB2F799-7919-8540-9917-778BC75034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9878524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11.2</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 dirty="0"/>
              <a:t>Three phase data analysis activity</a:t>
            </a:r>
            <a:endParaRPr lang="en-US" dirty="0"/>
          </a:p>
        </p:txBody>
      </p:sp>
      <p:sp>
        <p:nvSpPr>
          <p:cNvPr id="9" name="Text Placeholder 8">
            <a:extLst>
              <a:ext uri="{FF2B5EF4-FFF2-40B4-BE49-F238E27FC236}">
                <a16:creationId xmlns:a16="http://schemas.microsoft.com/office/drawing/2014/main" id="{FEB7E93C-2FE7-41DF-9C71-01B5A52651EF}"/>
              </a:ext>
            </a:extLst>
          </p:cNvPr>
          <p:cNvSpPr>
            <a:spLocks noGrp="1"/>
          </p:cNvSpPr>
          <p:nvPr>
            <p:ph type="body" sz="quarter" idx="16"/>
          </p:nvPr>
        </p:nvSpPr>
        <p:spPr>
          <a:xfrm>
            <a:off x="838198" y="1788159"/>
            <a:ext cx="10515600" cy="3233291"/>
          </a:xfrm>
        </p:spPr>
        <p:txBody>
          <a:bodyPr/>
          <a:lstStyle/>
          <a:p>
            <a:pPr marL="457200" lvl="0" indent="-368300">
              <a:spcBef>
                <a:spcPts val="0"/>
              </a:spcBef>
              <a:spcAft>
                <a:spcPts val="0"/>
              </a:spcAft>
              <a:buClr>
                <a:schemeClr val="dk1"/>
              </a:buClr>
              <a:buSzPts val="2200"/>
              <a:buAutoNum type="arabicPeriod"/>
            </a:pPr>
            <a:r>
              <a:rPr lang="en-US" dirty="0">
                <a:solidFill>
                  <a:schemeClr val="dk1"/>
                </a:solidFill>
              </a:rPr>
              <a:t>Choose one question you investigated.</a:t>
            </a:r>
            <a:br>
              <a:rPr lang="en-US" dirty="0">
                <a:solidFill>
                  <a:schemeClr val="dk1"/>
                </a:solidFill>
              </a:rPr>
            </a:br>
            <a:endParaRPr lang="en-US" dirty="0">
              <a:solidFill>
                <a:schemeClr val="dk1"/>
              </a:solidFill>
            </a:endParaRPr>
          </a:p>
          <a:p>
            <a:pPr marL="457200" lvl="0" indent="-368300">
              <a:spcBef>
                <a:spcPts val="0"/>
              </a:spcBef>
              <a:spcAft>
                <a:spcPts val="0"/>
              </a:spcAft>
              <a:buClr>
                <a:schemeClr val="dk1"/>
              </a:buClr>
              <a:buSzPts val="2200"/>
              <a:buAutoNum type="arabicPeriod"/>
            </a:pPr>
            <a:r>
              <a:rPr lang="en-US" dirty="0">
                <a:solidFill>
                  <a:schemeClr val="dk1"/>
                </a:solidFill>
              </a:rPr>
              <a:t>Predict what you think the data would be like, from different types of students that took it.</a:t>
            </a:r>
            <a:br>
              <a:rPr lang="en-US" dirty="0">
                <a:solidFill>
                  <a:schemeClr val="dk1"/>
                </a:solidFill>
              </a:rPr>
            </a:br>
            <a:endParaRPr lang="en-US" dirty="0">
              <a:solidFill>
                <a:schemeClr val="dk1"/>
              </a:solidFill>
            </a:endParaRPr>
          </a:p>
          <a:p>
            <a:pPr marL="457200" lvl="0" indent="-368300">
              <a:spcBef>
                <a:spcPts val="0"/>
              </a:spcBef>
              <a:spcAft>
                <a:spcPts val="0"/>
              </a:spcAft>
              <a:buClr>
                <a:schemeClr val="dk1"/>
              </a:buClr>
              <a:buSzPts val="2200"/>
              <a:buAutoNum type="arabicPeriod"/>
            </a:pPr>
            <a:r>
              <a:rPr lang="en-US" dirty="0">
                <a:solidFill>
                  <a:schemeClr val="dk1"/>
                </a:solidFill>
              </a:rPr>
              <a:t>Review the data for that question, and describe the pattern (no interpretation).</a:t>
            </a:r>
            <a:br>
              <a:rPr lang="en-US" dirty="0">
                <a:solidFill>
                  <a:schemeClr val="dk1"/>
                </a:solidFill>
              </a:rPr>
            </a:br>
            <a:endParaRPr lang="en-US" dirty="0">
              <a:solidFill>
                <a:schemeClr val="dk1"/>
              </a:solidFill>
            </a:endParaRPr>
          </a:p>
          <a:p>
            <a:pPr marL="457200" lvl="0" indent="-368300">
              <a:spcBef>
                <a:spcPts val="0"/>
              </a:spcBef>
              <a:spcAft>
                <a:spcPts val="0"/>
              </a:spcAft>
              <a:buClr>
                <a:schemeClr val="dk1"/>
              </a:buClr>
              <a:buSzPts val="2200"/>
              <a:buAutoNum type="arabicPeriod"/>
            </a:pPr>
            <a:r>
              <a:rPr lang="en-US" dirty="0">
                <a:solidFill>
                  <a:schemeClr val="dk1"/>
                </a:solidFill>
              </a:rPr>
              <a:t>Compare data patterns to your initial prediction. Consider how bias may have influenced your prediction.</a:t>
            </a:r>
            <a:endParaRPr lang="en-US" dirty="0"/>
          </a:p>
          <a:p>
            <a:pPr marL="0" indent="0">
              <a:buSzPct val="100000"/>
              <a:buNone/>
            </a:pPr>
            <a:endParaRPr lang="en-US" dirty="0"/>
          </a:p>
        </p:txBody>
      </p:sp>
      <p:sp>
        <p:nvSpPr>
          <p:cNvPr id="7" name="Text Placeholder 4">
            <a:extLst>
              <a:ext uri="{FF2B5EF4-FFF2-40B4-BE49-F238E27FC236}">
                <a16:creationId xmlns:a16="http://schemas.microsoft.com/office/drawing/2014/main" id="{FBF0712E-9158-F149-A2BD-86E378924435}"/>
              </a:ext>
            </a:extLst>
          </p:cNvPr>
          <p:cNvSpPr txBox="1">
            <a:spLocks/>
          </p:cNvSpPr>
          <p:nvPr/>
        </p:nvSpPr>
        <p:spPr>
          <a:xfrm>
            <a:off x="838200" y="5881900"/>
            <a:ext cx="10515600" cy="323165"/>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pPr>
            <a:r>
              <a:rPr lang="en-US" sz="1500" dirty="0">
                <a:highlight>
                  <a:srgbClr val="FFFFFF"/>
                </a:highlight>
              </a:rPr>
              <a:t>Love, N., Stiles, K.E., </a:t>
            </a:r>
            <a:r>
              <a:rPr lang="en-US" sz="1500" dirty="0" err="1">
                <a:highlight>
                  <a:srgbClr val="FFFFFF"/>
                </a:highlight>
              </a:rPr>
              <a:t>Mundry</a:t>
            </a:r>
            <a:r>
              <a:rPr lang="en-US" sz="1500" dirty="0">
                <a:highlight>
                  <a:srgbClr val="FFFFFF"/>
                </a:highlight>
              </a:rPr>
              <a:t>, S., and </a:t>
            </a:r>
            <a:r>
              <a:rPr lang="en-US" sz="1500" dirty="0" err="1">
                <a:highlight>
                  <a:srgbClr val="FFFFFF"/>
                </a:highlight>
              </a:rPr>
              <a:t>DiRanna</a:t>
            </a:r>
            <a:r>
              <a:rPr lang="en-US" sz="1500" dirty="0">
                <a:highlight>
                  <a:srgbClr val="FFFFFF"/>
                </a:highlight>
              </a:rPr>
              <a:t>, K. (2008). </a:t>
            </a:r>
            <a:r>
              <a:rPr lang="en-US" sz="1500" u="sng" dirty="0">
                <a:highlight>
                  <a:srgbClr val="FFFFFF"/>
                </a:highlight>
              </a:rPr>
              <a:t>The Data Coach’s Guide</a:t>
            </a:r>
            <a:r>
              <a:rPr lang="en-US" sz="1500" dirty="0">
                <a:highlight>
                  <a:srgbClr val="FFFFFF"/>
                </a:highlight>
              </a:rPr>
              <a:t>. Corwin Press.</a:t>
            </a:r>
          </a:p>
        </p:txBody>
      </p:sp>
      <p:pic>
        <p:nvPicPr>
          <p:cNvPr id="8" name="Graphic 7">
            <a:extLst>
              <a:ext uri="{FF2B5EF4-FFF2-40B4-BE49-F238E27FC236}">
                <a16:creationId xmlns:a16="http://schemas.microsoft.com/office/drawing/2014/main" id="{B667462D-6233-724A-BE85-33A93E0CAF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0332183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46940-B11A-B04A-A3EF-2ABAE1E7CC5F}"/>
              </a:ext>
            </a:extLst>
          </p:cNvPr>
          <p:cNvSpPr>
            <a:spLocks noGrp="1"/>
          </p:cNvSpPr>
          <p:nvPr>
            <p:ph type="ctrTitle"/>
          </p:nvPr>
        </p:nvSpPr>
        <p:spPr/>
        <p:txBody>
          <a:bodyPr>
            <a:normAutofit/>
          </a:bodyPr>
          <a:lstStyle/>
          <a:p>
            <a:r>
              <a:rPr lang="en-US" sz="5400" dirty="0"/>
              <a:t>Departmental Communication</a:t>
            </a:r>
          </a:p>
        </p:txBody>
      </p:sp>
      <p:sp>
        <p:nvSpPr>
          <p:cNvPr id="7" name="Subtitle 6">
            <a:extLst>
              <a:ext uri="{FF2B5EF4-FFF2-40B4-BE49-F238E27FC236}">
                <a16:creationId xmlns:a16="http://schemas.microsoft.com/office/drawing/2014/main" id="{08BD817E-5203-D64B-989A-5DF565D71D1D}"/>
              </a:ext>
            </a:extLst>
          </p:cNvPr>
          <p:cNvSpPr>
            <a:spLocks noGrp="1"/>
          </p:cNvSpPr>
          <p:nvPr>
            <p:ph type="subTitle" idx="1"/>
          </p:nvPr>
        </p:nvSpPr>
        <p:spPr/>
        <p:txBody>
          <a:bodyPr/>
          <a:lstStyle/>
          <a:p>
            <a:r>
              <a:rPr lang="en-US" dirty="0"/>
              <a:t>Effective departmental communication requires an insider’s knowledge of departmental history and politics, as well as knowledge about how change occurs in academia (see slide section 7, </a:t>
            </a:r>
            <a:r>
              <a:rPr lang="en-US" dirty="0">
                <a:hlinkClick r:id="rId3" action="ppaction://hlinksldjump"/>
              </a:rPr>
              <a:t>Models of Organizational Change</a:t>
            </a:r>
            <a:r>
              <a:rPr lang="en-US" dirty="0"/>
              <a:t>). Along with teaching DATs about various models of change, these slides can be useful to help DATs develop a long-term communication strategy and prepare communication materials. </a:t>
            </a:r>
          </a:p>
        </p:txBody>
      </p:sp>
      <p:sp>
        <p:nvSpPr>
          <p:cNvPr id="3" name="Date Placeholder 2">
            <a:extLst>
              <a:ext uri="{FF2B5EF4-FFF2-40B4-BE49-F238E27FC236}">
                <a16:creationId xmlns:a16="http://schemas.microsoft.com/office/drawing/2014/main" id="{8BC55FB5-2CCD-914B-A6A0-2953A846E334}"/>
              </a:ext>
            </a:extLst>
          </p:cNvPr>
          <p:cNvSpPr>
            <a:spLocks noGrp="1"/>
          </p:cNvSpPr>
          <p:nvPr>
            <p:ph type="dt" sz="half" idx="10"/>
          </p:nvPr>
        </p:nvSpPr>
        <p:spPr/>
        <p:txBody>
          <a:bodyPr/>
          <a:lstStyle/>
          <a:p>
            <a:r>
              <a:rPr lang="en-US"/>
              <a:t>Departmental Action Team Project</a:t>
            </a:r>
            <a:endParaRPr lang="en-US" dirty="0"/>
          </a:p>
        </p:txBody>
      </p:sp>
      <p:sp>
        <p:nvSpPr>
          <p:cNvPr id="4" name="Slide Number Placeholder 3">
            <a:extLst>
              <a:ext uri="{FF2B5EF4-FFF2-40B4-BE49-F238E27FC236}">
                <a16:creationId xmlns:a16="http://schemas.microsoft.com/office/drawing/2014/main" id="{D1396006-BC4E-0144-9D33-CB02441A20C0}"/>
              </a:ext>
            </a:extLst>
          </p:cNvPr>
          <p:cNvSpPr>
            <a:spLocks noGrp="1"/>
          </p:cNvSpPr>
          <p:nvPr>
            <p:ph type="sldNum" sz="quarter" idx="12"/>
          </p:nvPr>
        </p:nvSpPr>
        <p:spPr/>
        <p:txBody>
          <a:bodyPr/>
          <a:lstStyle/>
          <a:p>
            <a:r>
              <a:rPr lang="en-US" dirty="0"/>
              <a:t>DAT Digital Toolkit | 12.0</a:t>
            </a:r>
          </a:p>
        </p:txBody>
      </p:sp>
      <p:pic>
        <p:nvPicPr>
          <p:cNvPr id="8" name="Graphic 7">
            <a:extLst>
              <a:ext uri="{FF2B5EF4-FFF2-40B4-BE49-F238E27FC236}">
                <a16:creationId xmlns:a16="http://schemas.microsoft.com/office/drawing/2014/main" id="{7681D21E-1BF6-C74C-82C2-1B766A1ACC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5827612"/>
            <a:ext cx="838200" cy="293370"/>
          </a:xfrm>
          <a:prstGeom prst="rect">
            <a:avLst/>
          </a:prstGeom>
        </p:spPr>
      </p:pic>
      <p:sp>
        <p:nvSpPr>
          <p:cNvPr id="9" name="Rectangle 1">
            <a:extLst>
              <a:ext uri="{FF2B5EF4-FFF2-40B4-BE49-F238E27FC236}">
                <a16:creationId xmlns:a16="http://schemas.microsoft.com/office/drawing/2014/main" id="{FE7247E0-83DA-1945-A72F-FF912F87770C}"/>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20412836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482D-F774-4DB4-87C7-3CC28695D307}"/>
              </a:ext>
            </a:extLst>
          </p:cNvPr>
          <p:cNvSpPr>
            <a:spLocks noGrp="1"/>
          </p:cNvSpPr>
          <p:nvPr>
            <p:ph type="title"/>
          </p:nvPr>
        </p:nvSpPr>
        <p:spPr/>
        <p:txBody>
          <a:bodyPr/>
          <a:lstStyle/>
          <a:p>
            <a:r>
              <a:rPr lang="en-US" dirty="0"/>
              <a:t>Communication in the DAT Life Cycle</a:t>
            </a:r>
          </a:p>
        </p:txBody>
      </p:sp>
      <p:sp>
        <p:nvSpPr>
          <p:cNvPr id="3" name="Date Placeholder 2">
            <a:extLst>
              <a:ext uri="{FF2B5EF4-FFF2-40B4-BE49-F238E27FC236}">
                <a16:creationId xmlns:a16="http://schemas.microsoft.com/office/drawing/2014/main" id="{9D67CA89-1B17-4C77-A4D9-AE17A80BB41E}"/>
              </a:ext>
            </a:extLst>
          </p:cNvPr>
          <p:cNvSpPr>
            <a:spLocks noGrp="1"/>
          </p:cNvSpPr>
          <p:nvPr>
            <p:ph type="dt" sz="half" idx="10"/>
          </p:nvPr>
        </p:nvSpPr>
        <p:spPr/>
        <p:txBody>
          <a:bodyPr/>
          <a:lstStyle/>
          <a:p>
            <a:r>
              <a:rPr lang="en-US" dirty="0"/>
              <a:t>Departmental Action Team Project</a:t>
            </a:r>
          </a:p>
        </p:txBody>
      </p:sp>
      <p:sp>
        <p:nvSpPr>
          <p:cNvPr id="4" name="Slide Number Placeholder 3">
            <a:extLst>
              <a:ext uri="{FF2B5EF4-FFF2-40B4-BE49-F238E27FC236}">
                <a16:creationId xmlns:a16="http://schemas.microsoft.com/office/drawing/2014/main" id="{1A4E3FE4-66F4-4B40-81FA-BCD2D9D2B0F3}"/>
              </a:ext>
            </a:extLst>
          </p:cNvPr>
          <p:cNvSpPr>
            <a:spLocks noGrp="1"/>
          </p:cNvSpPr>
          <p:nvPr>
            <p:ph type="sldNum" sz="quarter" idx="12"/>
          </p:nvPr>
        </p:nvSpPr>
        <p:spPr/>
        <p:txBody>
          <a:bodyPr/>
          <a:lstStyle/>
          <a:p>
            <a:r>
              <a:rPr lang="en-US" dirty="0"/>
              <a:t>DAT Digital Toolkit | 12.1</a:t>
            </a:r>
          </a:p>
        </p:txBody>
      </p:sp>
      <p:graphicFrame>
        <p:nvGraphicFramePr>
          <p:cNvPr id="6" name="Content Placeholder 3">
            <a:extLst>
              <a:ext uri="{FF2B5EF4-FFF2-40B4-BE49-F238E27FC236}">
                <a16:creationId xmlns:a16="http://schemas.microsoft.com/office/drawing/2014/main" id="{F0F04687-BA7D-4544-AE89-F64AA82D70F4}"/>
              </a:ext>
            </a:extLst>
          </p:cNvPr>
          <p:cNvGraphicFramePr>
            <a:graphicFrameLocks/>
          </p:cNvGraphicFramePr>
          <p:nvPr>
            <p:extLst>
              <p:ext uri="{D42A27DB-BD31-4B8C-83A1-F6EECF244321}">
                <p14:modId xmlns:p14="http://schemas.microsoft.com/office/powerpoint/2010/main" val="3269159066"/>
              </p:ext>
            </p:extLst>
          </p:nvPr>
        </p:nvGraphicFramePr>
        <p:xfrm>
          <a:off x="838200" y="1462333"/>
          <a:ext cx="10515600" cy="4341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6F6E343B-61ED-4A7E-B1F3-E9DDA1B98CF4}"/>
              </a:ext>
            </a:extLst>
          </p:cNvPr>
          <p:cNvCxnSpPr>
            <a:cxnSpLocks/>
          </p:cNvCxnSpPr>
          <p:nvPr/>
        </p:nvCxnSpPr>
        <p:spPr>
          <a:xfrm>
            <a:off x="6096000" y="2492265"/>
            <a:ext cx="823912" cy="2768600"/>
          </a:xfrm>
          <a:prstGeom prst="straightConnector1">
            <a:avLst/>
          </a:prstGeom>
          <a:ln w="15875">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3E9AA8E-44DF-4D1B-B8BE-61B97728B683}"/>
              </a:ext>
            </a:extLst>
          </p:cNvPr>
          <p:cNvSpPr txBox="1"/>
          <p:nvPr/>
        </p:nvSpPr>
        <p:spPr>
          <a:xfrm>
            <a:off x="9900920" y="3686999"/>
            <a:ext cx="1894840" cy="923330"/>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lIns="182880" tIns="137160" rIns="182880" bIns="137160" rtlCol="0">
            <a:spAutoFit/>
          </a:bodyPr>
          <a:lstStyle/>
          <a:p>
            <a:r>
              <a:rPr lang="en-US" sz="1400" dirty="0"/>
              <a:t>Nurture relationships with leaders and allies</a:t>
            </a:r>
          </a:p>
        </p:txBody>
      </p:sp>
      <p:cxnSp>
        <p:nvCxnSpPr>
          <p:cNvPr id="9" name="Straight Arrow Connector 8">
            <a:extLst>
              <a:ext uri="{FF2B5EF4-FFF2-40B4-BE49-F238E27FC236}">
                <a16:creationId xmlns:a16="http://schemas.microsoft.com/office/drawing/2014/main" id="{47226B73-1982-4597-8132-89B47A997D66}"/>
              </a:ext>
            </a:extLst>
          </p:cNvPr>
          <p:cNvCxnSpPr/>
          <p:nvPr/>
        </p:nvCxnSpPr>
        <p:spPr>
          <a:xfrm>
            <a:off x="8849360" y="4148664"/>
            <a:ext cx="894080" cy="0"/>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AAF4AD-89CB-415A-9517-F0306FCABA40}"/>
              </a:ext>
            </a:extLst>
          </p:cNvPr>
          <p:cNvSpPr txBox="1"/>
          <p:nvPr/>
        </p:nvSpPr>
        <p:spPr>
          <a:xfrm>
            <a:off x="8991600" y="4858756"/>
            <a:ext cx="1818640" cy="923330"/>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lIns="182880" tIns="137160" rIns="182880" bIns="137160" rtlCol="0">
            <a:spAutoFit/>
          </a:bodyPr>
          <a:lstStyle/>
          <a:p>
            <a:r>
              <a:rPr lang="en-US" sz="1400" dirty="0"/>
              <a:t>Update and solicit input from department</a:t>
            </a:r>
          </a:p>
        </p:txBody>
      </p:sp>
      <p:cxnSp>
        <p:nvCxnSpPr>
          <p:cNvPr id="11" name="Straight Arrow Connector 10">
            <a:extLst>
              <a:ext uri="{FF2B5EF4-FFF2-40B4-BE49-F238E27FC236}">
                <a16:creationId xmlns:a16="http://schemas.microsoft.com/office/drawing/2014/main" id="{97152F46-1F3D-4222-9AC7-134F80B6A6E9}"/>
              </a:ext>
            </a:extLst>
          </p:cNvPr>
          <p:cNvCxnSpPr/>
          <p:nvPr/>
        </p:nvCxnSpPr>
        <p:spPr>
          <a:xfrm>
            <a:off x="7889240" y="5492881"/>
            <a:ext cx="894080" cy="0"/>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E161C3-1E29-49AF-85D4-0D0B2B0A0FBC}"/>
              </a:ext>
            </a:extLst>
          </p:cNvPr>
          <p:cNvSpPr txBox="1"/>
          <p:nvPr/>
        </p:nvSpPr>
        <p:spPr>
          <a:xfrm>
            <a:off x="396240" y="3595215"/>
            <a:ext cx="1818640" cy="923330"/>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lIns="182880" tIns="137160" rIns="182880" bIns="137160" rtlCol="0">
            <a:spAutoFit/>
          </a:bodyPr>
          <a:lstStyle/>
          <a:p>
            <a:r>
              <a:rPr lang="en-US" sz="1400" dirty="0"/>
              <a:t>Update and solicit input from department</a:t>
            </a:r>
          </a:p>
        </p:txBody>
      </p:sp>
      <p:cxnSp>
        <p:nvCxnSpPr>
          <p:cNvPr id="13" name="Straight Arrow Connector 12">
            <a:extLst>
              <a:ext uri="{FF2B5EF4-FFF2-40B4-BE49-F238E27FC236}">
                <a16:creationId xmlns:a16="http://schemas.microsoft.com/office/drawing/2014/main" id="{C4155492-01E8-4DD3-90E9-B0E5CC36B6D7}"/>
              </a:ext>
            </a:extLst>
          </p:cNvPr>
          <p:cNvCxnSpPr>
            <a:cxnSpLocks/>
          </p:cNvCxnSpPr>
          <p:nvPr/>
        </p:nvCxnSpPr>
        <p:spPr>
          <a:xfrm flipH="1">
            <a:off x="2369820" y="4056880"/>
            <a:ext cx="1021080" cy="0"/>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F4B388-0AED-42A6-A397-9FD63796A43D}"/>
              </a:ext>
            </a:extLst>
          </p:cNvPr>
          <p:cNvSpPr txBox="1"/>
          <p:nvPr/>
        </p:nvSpPr>
        <p:spPr>
          <a:xfrm>
            <a:off x="640080" y="2035660"/>
            <a:ext cx="1818640" cy="923330"/>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lIns="182880" tIns="137160" rIns="182880" bIns="137160" rtlCol="0">
            <a:spAutoFit/>
          </a:bodyPr>
          <a:lstStyle/>
          <a:p>
            <a:r>
              <a:rPr lang="en-US" sz="1400" dirty="0"/>
              <a:t>Update and solicit input from department</a:t>
            </a:r>
          </a:p>
        </p:txBody>
      </p:sp>
      <p:cxnSp>
        <p:nvCxnSpPr>
          <p:cNvPr id="15" name="Straight Arrow Connector 14">
            <a:extLst>
              <a:ext uri="{FF2B5EF4-FFF2-40B4-BE49-F238E27FC236}">
                <a16:creationId xmlns:a16="http://schemas.microsoft.com/office/drawing/2014/main" id="{8DFEE738-3F2A-44ED-8E24-C7E035C194EE}"/>
              </a:ext>
            </a:extLst>
          </p:cNvPr>
          <p:cNvCxnSpPr>
            <a:cxnSpLocks/>
          </p:cNvCxnSpPr>
          <p:nvPr/>
        </p:nvCxnSpPr>
        <p:spPr>
          <a:xfrm flipH="1">
            <a:off x="2633980" y="2497325"/>
            <a:ext cx="1021080" cy="0"/>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0FF9A30A-3EDB-794E-B95B-89CF00374531}"/>
              </a:ext>
            </a:extLst>
          </p:cNvPr>
          <p:cNvSpPr>
            <a:spLocks noGrp="1"/>
          </p:cNvSpPr>
          <p:nvPr>
            <p:ph type="body" sz="quarter" idx="15"/>
          </p:nvPr>
        </p:nvSpPr>
        <p:spPr>
          <a:xfrm>
            <a:off x="838200" y="5817327"/>
            <a:ext cx="10515600" cy="553998"/>
          </a:xfrm>
        </p:spPr>
        <p:txBody>
          <a:bodyPr/>
          <a:lstStyle/>
          <a:p>
            <a:r>
              <a:rPr lang="en-US" sz="1500" dirty="0"/>
              <a:t>Ngai, C. et al. (2020). </a:t>
            </a:r>
            <a:r>
              <a:rPr lang="en-US" sz="1500" u="sng" dirty="0"/>
              <a:t>Facilitating Change in Higher Education: The Departmental Action Team Model.</a:t>
            </a:r>
            <a:r>
              <a:rPr lang="en-US" sz="1500" dirty="0"/>
              <a:t> Glitter Cannon Press.</a:t>
            </a:r>
          </a:p>
        </p:txBody>
      </p:sp>
      <p:pic>
        <p:nvPicPr>
          <p:cNvPr id="16" name="Graphic 15">
            <a:extLst>
              <a:ext uri="{FF2B5EF4-FFF2-40B4-BE49-F238E27FC236}">
                <a16:creationId xmlns:a16="http://schemas.microsoft.com/office/drawing/2014/main" id="{9E4D9E27-D9C7-6A4E-A66F-F4E8B3D542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7267156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12.2</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1" y="1148080"/>
            <a:ext cx="3437020" cy="4582535"/>
          </a:xfrm>
        </p:spPr>
        <p:txBody>
          <a:bodyPr>
            <a:noAutofit/>
          </a:bodyPr>
          <a:lstStyle/>
          <a:p>
            <a:pPr marL="0" indent="0">
              <a:spcBef>
                <a:spcPts val="0"/>
              </a:spcBef>
              <a:buNone/>
            </a:pPr>
            <a:r>
              <a:rPr lang="en-US" sz="1800" dirty="0"/>
              <a:t>To improve communication, change agents say they wish they had:</a:t>
            </a:r>
            <a:br>
              <a:rPr lang="en-US" sz="1800" dirty="0"/>
            </a:br>
            <a:endParaRPr lang="en-US" sz="1800" dirty="0"/>
          </a:p>
          <a:p>
            <a:pPr>
              <a:spcBef>
                <a:spcPts val="0"/>
              </a:spcBef>
            </a:pPr>
            <a:r>
              <a:rPr lang="en-US" sz="1800" dirty="0"/>
              <a:t>Started earlier</a:t>
            </a:r>
          </a:p>
          <a:p>
            <a:pPr>
              <a:spcBef>
                <a:spcPts val="0"/>
              </a:spcBef>
            </a:pPr>
            <a:r>
              <a:rPr lang="en-US" sz="1800" dirty="0"/>
              <a:t>Dedicated more time and resources to communication</a:t>
            </a:r>
          </a:p>
          <a:p>
            <a:pPr>
              <a:spcBef>
                <a:spcPts val="0"/>
              </a:spcBef>
            </a:pPr>
            <a:r>
              <a:rPr lang="en-US" sz="1800" dirty="0"/>
              <a:t>Communicated more frequently to wider groups of people</a:t>
            </a:r>
          </a:p>
          <a:p>
            <a:pPr>
              <a:spcBef>
                <a:spcPts val="0"/>
              </a:spcBef>
            </a:pPr>
            <a:r>
              <a:rPr lang="en-US" sz="1800" dirty="0"/>
              <a:t>Have had more active leadership support</a:t>
            </a:r>
          </a:p>
        </p:txBody>
      </p:sp>
      <p:sp>
        <p:nvSpPr>
          <p:cNvPr id="11" name="Text Placeholder 6">
            <a:extLst>
              <a:ext uri="{FF2B5EF4-FFF2-40B4-BE49-F238E27FC236}">
                <a16:creationId xmlns:a16="http://schemas.microsoft.com/office/drawing/2014/main" id="{45B98243-E307-4CCF-939F-CAC0EAACB56B}"/>
              </a:ext>
            </a:extLst>
          </p:cNvPr>
          <p:cNvSpPr>
            <a:spLocks noGrp="1"/>
          </p:cNvSpPr>
          <p:nvPr>
            <p:ph type="body" sz="quarter" idx="15"/>
          </p:nvPr>
        </p:nvSpPr>
        <p:spPr>
          <a:xfrm>
            <a:off x="838200" y="5881900"/>
            <a:ext cx="10515600" cy="323165"/>
          </a:xfrm>
        </p:spPr>
        <p:txBody>
          <a:bodyPr/>
          <a:lstStyle/>
          <a:p>
            <a:r>
              <a:rPr lang="en-US" sz="1500" dirty="0" err="1"/>
              <a:t>Prosci</a:t>
            </a:r>
            <a:r>
              <a:rPr lang="en-US" sz="1500" dirty="0"/>
              <a:t> Practitioner Program in Change Management, 2018</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4377490" y="1148080"/>
            <a:ext cx="3437020" cy="4582535"/>
          </a:xfrm>
        </p:spPr>
        <p:txBody>
          <a:bodyPr>
            <a:noAutofit/>
          </a:bodyPr>
          <a:lstStyle/>
          <a:p>
            <a:pPr marL="0" indent="0">
              <a:spcBef>
                <a:spcPts val="2133"/>
              </a:spcBef>
              <a:buNone/>
            </a:pPr>
            <a:r>
              <a:rPr lang="en-US" sz="1800" dirty="0">
                <a:solidFill>
                  <a:schemeClr val="dk1"/>
                </a:solidFill>
              </a:rPr>
              <a:t>Who does what, ideally?</a:t>
            </a:r>
          </a:p>
          <a:p>
            <a:pPr>
              <a:spcBef>
                <a:spcPts val="2133"/>
              </a:spcBef>
            </a:pPr>
            <a:r>
              <a:rPr lang="en-US" sz="1800" dirty="0">
                <a:solidFill>
                  <a:schemeClr val="dk1"/>
                </a:solidFill>
              </a:rPr>
              <a:t>College leadership announce projects and rationale, and support change. </a:t>
            </a:r>
          </a:p>
          <a:p>
            <a:pPr>
              <a:spcBef>
                <a:spcPts val="2133"/>
              </a:spcBef>
            </a:pPr>
            <a:r>
              <a:rPr lang="en-US" sz="1800" dirty="0">
                <a:solidFill>
                  <a:schemeClr val="dk1"/>
                </a:solidFill>
              </a:rPr>
              <a:t>Chairs and other supervisors explain the plan and details of how it affects them and their job. </a:t>
            </a:r>
          </a:p>
          <a:p>
            <a:pPr>
              <a:spcBef>
                <a:spcPts val="2133"/>
              </a:spcBef>
            </a:pPr>
            <a:r>
              <a:rPr lang="en-US" sz="1800" dirty="0">
                <a:solidFill>
                  <a:schemeClr val="dk1"/>
                </a:solidFill>
              </a:rPr>
              <a:t>Change agents coach leaders around desired communications. </a:t>
            </a:r>
          </a:p>
          <a:p>
            <a:pPr>
              <a:spcBef>
                <a:spcPts val="2133"/>
              </a:spcBef>
              <a:spcAft>
                <a:spcPts val="2133"/>
              </a:spcAft>
            </a:pPr>
            <a:endParaRPr lang="en-US" sz="1800" dirty="0">
              <a:solidFill>
                <a:schemeClr val="dk1"/>
              </a:solidFill>
            </a:endParaRPr>
          </a:p>
          <a:p>
            <a:endParaRPr lang="en-US" sz="18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7916779" y="1148080"/>
            <a:ext cx="3437020" cy="4582535"/>
          </a:xfrm>
        </p:spPr>
        <p:txBody>
          <a:bodyPr>
            <a:noAutofit/>
          </a:bodyPr>
          <a:lstStyle/>
          <a:p>
            <a:pPr marL="0" indent="0">
              <a:spcBef>
                <a:spcPts val="2133"/>
              </a:spcBef>
              <a:buNone/>
            </a:pPr>
            <a:r>
              <a:rPr lang="en-US" sz="1800" dirty="0">
                <a:solidFill>
                  <a:schemeClr val="dk1"/>
                </a:solidFill>
              </a:rPr>
              <a:t>Examples: </a:t>
            </a:r>
          </a:p>
          <a:p>
            <a:pPr>
              <a:spcBef>
                <a:spcPts val="2133"/>
              </a:spcBef>
            </a:pPr>
            <a:r>
              <a:rPr lang="en-US" sz="1800" dirty="0">
                <a:solidFill>
                  <a:schemeClr val="dk1"/>
                </a:solidFill>
              </a:rPr>
              <a:t>The chair announces the creation of an assessment plan and explains what they expect faculty to do to support it.</a:t>
            </a:r>
          </a:p>
          <a:p>
            <a:pPr>
              <a:spcBef>
                <a:spcPts val="2133"/>
              </a:spcBef>
            </a:pPr>
            <a:r>
              <a:rPr lang="en-US" sz="1800" dirty="0">
                <a:solidFill>
                  <a:schemeClr val="dk1"/>
                </a:solidFill>
              </a:rPr>
              <a:t>Faculty explain what graduate students and undergrads need to do to support the collection of assessment data.</a:t>
            </a:r>
          </a:p>
          <a:p>
            <a:endParaRPr lang="en-US" sz="1800" dirty="0"/>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a:bodyPr>
          <a:lstStyle/>
          <a:p>
            <a:r>
              <a:rPr lang="en" dirty="0"/>
              <a:t>Developing a Long-Term Communication Plan</a:t>
            </a:r>
            <a:endParaRPr lang="en-US" dirty="0"/>
          </a:p>
        </p:txBody>
      </p:sp>
      <p:pic>
        <p:nvPicPr>
          <p:cNvPr id="14" name="Graphic 13">
            <a:extLst>
              <a:ext uri="{FF2B5EF4-FFF2-40B4-BE49-F238E27FC236}">
                <a16:creationId xmlns:a16="http://schemas.microsoft.com/office/drawing/2014/main" id="{4B5ADAC7-6044-EB40-AC6F-2B57F4859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0664890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12.3</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0" y="1249680"/>
            <a:ext cx="5120639" cy="4292395"/>
          </a:xfrm>
        </p:spPr>
        <p:txBody>
          <a:bodyPr>
            <a:noAutofit/>
          </a:bodyPr>
          <a:lstStyle/>
          <a:p>
            <a:pPr marL="0" lvl="0" indent="0">
              <a:lnSpc>
                <a:spcPct val="115000"/>
              </a:lnSpc>
              <a:spcBef>
                <a:spcPts val="1600"/>
              </a:spcBef>
              <a:buSzPct val="100000"/>
              <a:buNone/>
            </a:pPr>
            <a:r>
              <a:rPr lang="en-US" dirty="0"/>
              <a:t>When communicating change, the Political Model of Change suggests:</a:t>
            </a:r>
          </a:p>
          <a:p>
            <a:pPr marL="127000">
              <a:spcBef>
                <a:spcPts val="0"/>
              </a:spcBef>
              <a:spcAft>
                <a:spcPts val="0"/>
              </a:spcAft>
              <a:buSzPct val="100000"/>
            </a:pPr>
            <a:r>
              <a:rPr lang="en-US" dirty="0"/>
              <a:t>Articulate mission, goals, and timeline.</a:t>
            </a:r>
          </a:p>
          <a:p>
            <a:pPr marL="127000" lvl="0">
              <a:spcBef>
                <a:spcPts val="0"/>
              </a:spcBef>
              <a:spcAft>
                <a:spcPts val="0"/>
              </a:spcAft>
              <a:buSzPct val="100000"/>
            </a:pPr>
            <a:r>
              <a:rPr lang="en-US" dirty="0"/>
              <a:t>Be clear about who is informing, recommending, and deciding in the process.</a:t>
            </a:r>
          </a:p>
          <a:p>
            <a:pPr marL="285750" indent="-285750">
              <a:spcBef>
                <a:spcPts val="0"/>
              </a:spcBef>
              <a:spcAft>
                <a:spcPts val="0"/>
              </a:spcAft>
              <a:buSzPct val="100000"/>
            </a:pPr>
            <a:r>
              <a:rPr lang="en-US" dirty="0"/>
              <a:t>Address WIFM and HMWIFM</a:t>
            </a:r>
          </a:p>
          <a:p>
            <a:pPr marL="742950" lvl="1" indent="-285750">
              <a:spcBef>
                <a:spcPts val="0"/>
              </a:spcBef>
              <a:spcAft>
                <a:spcPts val="0"/>
              </a:spcAft>
              <a:buSzPct val="100000"/>
            </a:pPr>
            <a:r>
              <a:rPr lang="en-US" dirty="0"/>
              <a:t>WIFM: What Is in it For Me?</a:t>
            </a:r>
          </a:p>
          <a:p>
            <a:pPr marL="742950" lvl="1" indent="-285750">
              <a:spcBef>
                <a:spcPts val="0"/>
              </a:spcBef>
              <a:spcAft>
                <a:spcPts val="0"/>
              </a:spcAft>
              <a:buSzPct val="100000"/>
            </a:pPr>
            <a:r>
              <a:rPr lang="en-US" dirty="0"/>
              <a:t>HMWIFM: How Much Work Is in it For Me?</a:t>
            </a:r>
          </a:p>
          <a:p>
            <a:pPr marL="127000" lvl="0">
              <a:spcBef>
                <a:spcPts val="0"/>
              </a:spcBef>
              <a:spcAft>
                <a:spcPts val="0"/>
              </a:spcAft>
              <a:buSzPct val="100000"/>
            </a:pPr>
            <a:r>
              <a:rPr lang="en-US" dirty="0"/>
              <a:t>Be clear what is still unknown.</a:t>
            </a:r>
          </a:p>
          <a:p>
            <a:pPr marL="127000" lvl="0">
              <a:spcBef>
                <a:spcPts val="0"/>
              </a:spcBef>
              <a:spcAft>
                <a:spcPts val="0"/>
              </a:spcAft>
              <a:buSzPct val="100000"/>
            </a:pPr>
            <a:r>
              <a:rPr lang="en-US" dirty="0"/>
              <a:t>Provide ways for audience to give input.</a:t>
            </a:r>
          </a:p>
        </p:txBody>
      </p:sp>
      <p:sp>
        <p:nvSpPr>
          <p:cNvPr id="11" name="Text Placeholder 6">
            <a:extLst>
              <a:ext uri="{FF2B5EF4-FFF2-40B4-BE49-F238E27FC236}">
                <a16:creationId xmlns:a16="http://schemas.microsoft.com/office/drawing/2014/main" id="{45B98243-E307-4CCF-939F-CAC0EAACB56B}"/>
              </a:ext>
            </a:extLst>
          </p:cNvPr>
          <p:cNvSpPr>
            <a:spLocks noGrp="1"/>
          </p:cNvSpPr>
          <p:nvPr>
            <p:ph type="body" sz="quarter" idx="15"/>
          </p:nvPr>
        </p:nvSpPr>
        <p:spPr>
          <a:xfrm>
            <a:off x="838200" y="5881900"/>
            <a:ext cx="10515600" cy="323165"/>
          </a:xfrm>
        </p:spPr>
        <p:txBody>
          <a:bodyPr/>
          <a:lstStyle/>
          <a:p>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6107591" y="1249681"/>
            <a:ext cx="5120638" cy="1310639"/>
          </a:xfrm>
        </p:spPr>
        <p:txBody>
          <a:bodyPr>
            <a:noAutofit/>
          </a:bodyPr>
          <a:lstStyle/>
          <a:p>
            <a:pPr marL="0" lvl="0" indent="0">
              <a:spcBef>
                <a:spcPts val="0"/>
              </a:spcBef>
              <a:spcAft>
                <a:spcPts val="0"/>
              </a:spcAft>
              <a:buSzPct val="100000"/>
              <a:buNone/>
            </a:pPr>
            <a:r>
              <a:rPr lang="en-US" dirty="0"/>
              <a:t>The Cultural Model suggests: </a:t>
            </a:r>
            <a:br>
              <a:rPr lang="en-US" dirty="0"/>
            </a:br>
            <a:endParaRPr lang="en-US" sz="800" dirty="0"/>
          </a:p>
          <a:p>
            <a:pPr lvl="0">
              <a:spcBef>
                <a:spcPts val="0"/>
              </a:spcBef>
              <a:spcAft>
                <a:spcPts val="0"/>
              </a:spcAft>
              <a:buSzPct val="100000"/>
            </a:pPr>
            <a:r>
              <a:rPr lang="en-US" dirty="0"/>
              <a:t>Connect change to common vision and values of the group.</a:t>
            </a:r>
          </a:p>
          <a:p>
            <a:pPr marL="0" indent="0">
              <a:spcBef>
                <a:spcPts val="2133"/>
              </a:spcBef>
              <a:spcAft>
                <a:spcPts val="2133"/>
              </a:spcAft>
              <a:buNone/>
            </a:pPr>
            <a:endParaRPr lang="en-US" dirty="0">
              <a:solidFill>
                <a:schemeClr val="dk1"/>
              </a:solidFill>
            </a:endParaRPr>
          </a:p>
          <a:p>
            <a:endParaRPr lang="en-US"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6122831" y="2711606"/>
            <a:ext cx="5105398" cy="2830469"/>
          </a:xfrm>
        </p:spPr>
        <p:txBody>
          <a:bodyPr>
            <a:noAutofit/>
          </a:bodyPr>
          <a:lstStyle/>
          <a:p>
            <a:pPr marL="0" lvl="0" indent="0">
              <a:lnSpc>
                <a:spcPct val="115000"/>
              </a:lnSpc>
              <a:spcBef>
                <a:spcPts val="0"/>
              </a:spcBef>
              <a:spcAft>
                <a:spcPts val="0"/>
              </a:spcAft>
              <a:buSzPct val="100000"/>
              <a:buNone/>
            </a:pPr>
            <a:r>
              <a:rPr lang="en-US" dirty="0"/>
              <a:t>The Social Cognition Model suggests: </a:t>
            </a:r>
            <a:br>
              <a:rPr lang="en-US" dirty="0"/>
            </a:br>
            <a:endParaRPr lang="en-US" sz="800" dirty="0"/>
          </a:p>
          <a:p>
            <a:pPr lvl="0">
              <a:spcBef>
                <a:spcPts val="0"/>
              </a:spcBef>
              <a:spcAft>
                <a:spcPts val="0"/>
              </a:spcAft>
              <a:buSzPct val="100000"/>
            </a:pPr>
            <a:r>
              <a:rPr lang="en-US" dirty="0"/>
              <a:t>Anticipate how audience may be thinking differently. </a:t>
            </a:r>
          </a:p>
          <a:p>
            <a:pPr lvl="0">
              <a:spcBef>
                <a:spcPts val="0"/>
              </a:spcBef>
              <a:spcAft>
                <a:spcPts val="0"/>
              </a:spcAft>
              <a:buSzPct val="100000"/>
            </a:pPr>
            <a:r>
              <a:rPr lang="en-US" dirty="0"/>
              <a:t>Recognize points of cognitive dissonance. </a:t>
            </a:r>
          </a:p>
          <a:p>
            <a:pPr lvl="0">
              <a:spcBef>
                <a:spcPts val="0"/>
              </a:spcBef>
              <a:spcAft>
                <a:spcPts val="0"/>
              </a:spcAft>
              <a:buSzPct val="100000"/>
            </a:pPr>
            <a:r>
              <a:rPr lang="en-US" dirty="0"/>
              <a:t>Convey evidence in ways that resonate with audience.</a:t>
            </a:r>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a:bodyPr>
          <a:lstStyle/>
          <a:p>
            <a:r>
              <a:rPr lang="en" dirty="0"/>
              <a:t>Strategic Communication for Change</a:t>
            </a:r>
            <a:endParaRPr lang="en-US" dirty="0"/>
          </a:p>
        </p:txBody>
      </p:sp>
      <p:pic>
        <p:nvPicPr>
          <p:cNvPr id="14" name="Graphic 13">
            <a:extLst>
              <a:ext uri="{FF2B5EF4-FFF2-40B4-BE49-F238E27FC236}">
                <a16:creationId xmlns:a16="http://schemas.microsoft.com/office/drawing/2014/main" id="{BA80F48C-70DF-804C-B8A8-6B6C5317F0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0409390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12.4</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944881" y="1788161"/>
            <a:ext cx="5025590" cy="1818158"/>
          </a:xfrm>
        </p:spPr>
        <p:txBody>
          <a:bodyPr>
            <a:noAutofit/>
          </a:bodyPr>
          <a:lstStyle/>
          <a:p>
            <a:pPr marL="0" lvl="0" indent="0">
              <a:spcBef>
                <a:spcPts val="0"/>
              </a:spcBef>
              <a:spcAft>
                <a:spcPts val="0"/>
              </a:spcAft>
              <a:buNone/>
            </a:pPr>
            <a:r>
              <a:rPr lang="en-US" sz="1800" dirty="0"/>
              <a:t>Moments of </a:t>
            </a:r>
            <a:r>
              <a:rPr lang="en-US" sz="1800" b="1" dirty="0"/>
              <a:t>elevation</a:t>
            </a:r>
            <a:r>
              <a:rPr lang="en-US" sz="1800" dirty="0"/>
              <a:t> lift us above the everyday. To do this:</a:t>
            </a:r>
            <a:br>
              <a:rPr lang="en-US" sz="1800" dirty="0"/>
            </a:br>
            <a:endParaRPr lang="en-US" sz="1800" b="1" dirty="0"/>
          </a:p>
          <a:p>
            <a:pPr marL="342900" indent="-342900">
              <a:spcBef>
                <a:spcPts val="0"/>
              </a:spcBef>
              <a:spcAft>
                <a:spcPts val="0"/>
              </a:spcAft>
            </a:pPr>
            <a:r>
              <a:rPr lang="en-US" sz="1800" dirty="0"/>
              <a:t>Create sensory experiences</a:t>
            </a:r>
          </a:p>
          <a:p>
            <a:pPr marL="342900" indent="-342900">
              <a:spcBef>
                <a:spcPts val="0"/>
              </a:spcBef>
              <a:spcAft>
                <a:spcPts val="0"/>
              </a:spcAft>
            </a:pPr>
            <a:r>
              <a:rPr lang="en-US" sz="1800" dirty="0"/>
              <a:t>Create unusual experiences</a:t>
            </a:r>
          </a:p>
        </p:txBody>
      </p:sp>
      <p:sp>
        <p:nvSpPr>
          <p:cNvPr id="11" name="Text Placeholder 6">
            <a:extLst>
              <a:ext uri="{FF2B5EF4-FFF2-40B4-BE49-F238E27FC236}">
                <a16:creationId xmlns:a16="http://schemas.microsoft.com/office/drawing/2014/main" id="{45B98243-E307-4CCF-939F-CAC0EAACB56B}"/>
              </a:ext>
            </a:extLst>
          </p:cNvPr>
          <p:cNvSpPr>
            <a:spLocks noGrp="1"/>
          </p:cNvSpPr>
          <p:nvPr>
            <p:ph type="body" sz="quarter" idx="15"/>
          </p:nvPr>
        </p:nvSpPr>
        <p:spPr>
          <a:xfrm>
            <a:off x="838200" y="5881900"/>
            <a:ext cx="10515600" cy="323165"/>
          </a:xfrm>
        </p:spPr>
        <p:txBody>
          <a:bodyPr/>
          <a:lstStyle/>
          <a:p>
            <a:pPr marL="0" lvl="0" indent="0">
              <a:spcBef>
                <a:spcPts val="0"/>
              </a:spcBef>
            </a:pPr>
            <a:r>
              <a:rPr lang="en-US" sz="1500" dirty="0"/>
              <a:t>Heath, C. and Heath, D. 2017. </a:t>
            </a:r>
            <a:r>
              <a:rPr lang="en-US" sz="1500" u="sng" dirty="0"/>
              <a:t>The Power of Moments</a:t>
            </a:r>
            <a:r>
              <a:rPr lang="en-US" sz="1500" dirty="0"/>
              <a:t>. New York: Simon and Schuster.</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6099610" y="1788161"/>
            <a:ext cx="5025590" cy="1818158"/>
          </a:xfrm>
        </p:spPr>
        <p:txBody>
          <a:bodyPr>
            <a:noAutofit/>
          </a:bodyPr>
          <a:lstStyle/>
          <a:p>
            <a:pPr marL="0" lvl="0" indent="0">
              <a:spcBef>
                <a:spcPts val="0"/>
              </a:spcBef>
              <a:spcAft>
                <a:spcPts val="0"/>
              </a:spcAft>
              <a:buNone/>
            </a:pPr>
            <a:r>
              <a:rPr lang="en-US" sz="1800" dirty="0"/>
              <a:t>Moments of </a:t>
            </a:r>
            <a:r>
              <a:rPr lang="en-US" sz="1800" b="1" dirty="0"/>
              <a:t>insight</a:t>
            </a:r>
            <a:r>
              <a:rPr lang="en-US" sz="1800" dirty="0"/>
              <a:t> spark discoveries about our world and ourselves</a:t>
            </a:r>
            <a:br>
              <a:rPr lang="en-US" sz="1800" dirty="0"/>
            </a:br>
            <a:endParaRPr lang="en-US" sz="1800" b="1" dirty="0"/>
          </a:p>
          <a:p>
            <a:pPr>
              <a:spcBef>
                <a:spcPts val="0"/>
              </a:spcBef>
              <a:spcAft>
                <a:spcPts val="0"/>
              </a:spcAft>
            </a:pPr>
            <a:r>
              <a:rPr lang="en-US" sz="1800" dirty="0"/>
              <a:t>Create an “ah-ha” moment</a:t>
            </a:r>
          </a:p>
          <a:p>
            <a:pPr>
              <a:spcBef>
                <a:spcPts val="0"/>
              </a:spcBef>
              <a:spcAft>
                <a:spcPts val="0"/>
              </a:spcAft>
            </a:pPr>
            <a:r>
              <a:rPr lang="en-US" sz="1800" dirty="0"/>
              <a:t>Challenge people to stretch for insight</a:t>
            </a:r>
          </a:p>
          <a:p>
            <a:pPr>
              <a:spcBef>
                <a:spcPts val="2133"/>
              </a:spcBef>
              <a:spcAft>
                <a:spcPts val="2133"/>
              </a:spcAft>
            </a:pPr>
            <a:endParaRPr lang="en-US" sz="1800" dirty="0">
              <a:solidFill>
                <a:schemeClr val="dk1"/>
              </a:solidFill>
            </a:endParaRPr>
          </a:p>
          <a:p>
            <a:endParaRPr lang="en-US" sz="18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944880" y="3715865"/>
            <a:ext cx="5025590" cy="1754241"/>
          </a:xfrm>
          <a:solidFill>
            <a:schemeClr val="bg2"/>
          </a:solidFill>
        </p:spPr>
        <p:txBody>
          <a:bodyPr>
            <a:noAutofit/>
          </a:bodyPr>
          <a:lstStyle/>
          <a:p>
            <a:pPr marL="0" lvl="0" indent="0">
              <a:spcBef>
                <a:spcPts val="0"/>
              </a:spcBef>
              <a:spcAft>
                <a:spcPts val="0"/>
              </a:spcAft>
              <a:buNone/>
            </a:pPr>
            <a:r>
              <a:rPr lang="en-US" sz="1800" dirty="0"/>
              <a:t>Moments of </a:t>
            </a:r>
            <a:r>
              <a:rPr lang="en-US" sz="1800" b="1" dirty="0"/>
              <a:t>pride</a:t>
            </a:r>
            <a:r>
              <a:rPr lang="en-US" sz="1800" dirty="0"/>
              <a:t> capture us at our best</a:t>
            </a:r>
            <a:br>
              <a:rPr lang="en-US" sz="1800" dirty="0"/>
            </a:br>
            <a:endParaRPr lang="en-US" sz="1800" b="1" dirty="0"/>
          </a:p>
          <a:p>
            <a:pPr>
              <a:spcBef>
                <a:spcPts val="0"/>
              </a:spcBef>
              <a:spcAft>
                <a:spcPts val="0"/>
              </a:spcAft>
            </a:pPr>
            <a:r>
              <a:rPr lang="en-US" sz="1800" dirty="0"/>
              <a:t>Recognize people’s efforts</a:t>
            </a:r>
          </a:p>
          <a:p>
            <a:pPr>
              <a:spcBef>
                <a:spcPts val="0"/>
              </a:spcBef>
              <a:spcAft>
                <a:spcPts val="0"/>
              </a:spcAft>
            </a:pPr>
            <a:r>
              <a:rPr lang="en-US" sz="1800" dirty="0"/>
              <a:t>Speak up courageously</a:t>
            </a:r>
          </a:p>
          <a:p>
            <a:endParaRPr lang="en-US" sz="1800" dirty="0"/>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a:bodyPr>
          <a:lstStyle/>
          <a:p>
            <a:pPr lvl="0">
              <a:spcBef>
                <a:spcPts val="0"/>
              </a:spcBef>
            </a:pPr>
            <a:r>
              <a:rPr lang="en-US" dirty="0"/>
              <a:t>The Power of Moments</a:t>
            </a:r>
          </a:p>
        </p:txBody>
      </p:sp>
      <p:sp>
        <p:nvSpPr>
          <p:cNvPr id="4" name="Text Placeholder 3">
            <a:extLst>
              <a:ext uri="{FF2B5EF4-FFF2-40B4-BE49-F238E27FC236}">
                <a16:creationId xmlns:a16="http://schemas.microsoft.com/office/drawing/2014/main" id="{E8211011-C0A0-4D11-8BE2-D744A453317E}"/>
              </a:ext>
            </a:extLst>
          </p:cNvPr>
          <p:cNvSpPr>
            <a:spLocks noGrp="1"/>
          </p:cNvSpPr>
          <p:nvPr>
            <p:ph type="body" sz="quarter" idx="18"/>
          </p:nvPr>
        </p:nvSpPr>
        <p:spPr/>
        <p:txBody>
          <a:bodyPr/>
          <a:lstStyle/>
          <a:p>
            <a:r>
              <a:rPr lang="en" dirty="0">
                <a:solidFill>
                  <a:srgbClr val="000000"/>
                </a:solidFill>
              </a:rPr>
              <a:t>Communication can create defining moments from one or more of these elements:</a:t>
            </a:r>
            <a:endParaRPr lang="en-US" dirty="0"/>
          </a:p>
        </p:txBody>
      </p:sp>
      <p:sp>
        <p:nvSpPr>
          <p:cNvPr id="14" name="Text Placeholder 8">
            <a:extLst>
              <a:ext uri="{FF2B5EF4-FFF2-40B4-BE49-F238E27FC236}">
                <a16:creationId xmlns:a16="http://schemas.microsoft.com/office/drawing/2014/main" id="{43BE14BD-C183-974B-9737-C363D137F8EA}"/>
              </a:ext>
            </a:extLst>
          </p:cNvPr>
          <p:cNvSpPr txBox="1">
            <a:spLocks/>
          </p:cNvSpPr>
          <p:nvPr/>
        </p:nvSpPr>
        <p:spPr>
          <a:xfrm>
            <a:off x="6099610" y="3728411"/>
            <a:ext cx="5025590" cy="1754241"/>
          </a:xfrm>
          <a:prstGeom prst="rect">
            <a:avLst/>
          </a:prstGeom>
          <a:solidFill>
            <a:schemeClr val="accent6"/>
          </a:solid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spcAft>
                <a:spcPts val="600"/>
              </a:spcAft>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2"/>
              </a:buClr>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None/>
            </a:pPr>
            <a:r>
              <a:rPr lang="en-US" sz="1800" dirty="0"/>
              <a:t>Moments of </a:t>
            </a:r>
            <a:r>
              <a:rPr lang="en-US" sz="1800" b="1" dirty="0"/>
              <a:t>connection</a:t>
            </a:r>
            <a:r>
              <a:rPr lang="en-US" sz="1800" dirty="0"/>
              <a:t> create synchrony. </a:t>
            </a:r>
            <a:br>
              <a:rPr lang="en-US" sz="1800" dirty="0"/>
            </a:br>
            <a:endParaRPr lang="en-US" sz="1800" b="1" dirty="0"/>
          </a:p>
          <a:p>
            <a:pPr>
              <a:spcBef>
                <a:spcPts val="0"/>
              </a:spcBef>
              <a:spcAft>
                <a:spcPts val="0"/>
              </a:spcAft>
            </a:pPr>
            <a:r>
              <a:rPr lang="en-US" sz="1800" dirty="0"/>
              <a:t>Create shared meaning</a:t>
            </a:r>
          </a:p>
          <a:p>
            <a:pPr>
              <a:spcBef>
                <a:spcPts val="0"/>
              </a:spcBef>
              <a:spcAft>
                <a:spcPts val="0"/>
              </a:spcAft>
            </a:pPr>
            <a:r>
              <a:rPr lang="en-US" sz="1800" dirty="0"/>
              <a:t>Deepen ties</a:t>
            </a:r>
          </a:p>
        </p:txBody>
      </p:sp>
      <p:pic>
        <p:nvPicPr>
          <p:cNvPr id="15" name="Graphic 14">
            <a:extLst>
              <a:ext uri="{FF2B5EF4-FFF2-40B4-BE49-F238E27FC236}">
                <a16:creationId xmlns:a16="http://schemas.microsoft.com/office/drawing/2014/main" id="{D574A9C3-D274-344F-93B2-C53350B87E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54136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dirty="0"/>
              <a:t>Departmental Action Teams</a:t>
            </a:r>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a:bodyPr>
          <a:lstStyle/>
          <a:p>
            <a:pPr marL="0" indent="0">
              <a:lnSpc>
                <a:spcPct val="120000"/>
              </a:lnSpc>
              <a:buNone/>
            </a:pPr>
            <a:r>
              <a:rPr lang="en-US" dirty="0">
                <a:solidFill>
                  <a:srgbClr val="000000"/>
                </a:solidFill>
              </a:rPr>
              <a:t>A Departmental Action Team (DAT) is a team of faculty members, students, and/or staff that </a:t>
            </a:r>
            <a:r>
              <a:rPr lang="en-US" b="1" dirty="0">
                <a:solidFill>
                  <a:srgbClr val="000000"/>
                </a:solidFill>
              </a:rPr>
              <a:t>makes sustainable change</a:t>
            </a:r>
            <a:r>
              <a:rPr lang="en-US" dirty="0">
                <a:solidFill>
                  <a:srgbClr val="000000"/>
                </a:solidFill>
              </a:rPr>
              <a:t> by designing and implementing departmental structures and influencing culture to address </a:t>
            </a:r>
            <a:r>
              <a:rPr lang="en-US" b="1" dirty="0">
                <a:solidFill>
                  <a:srgbClr val="000000"/>
                </a:solidFill>
              </a:rPr>
              <a:t>an educational issue of broad-scale importance</a:t>
            </a:r>
            <a:r>
              <a:rPr lang="en-US" dirty="0">
                <a:solidFill>
                  <a:srgbClr val="000000"/>
                </a:solidFill>
              </a:rPr>
              <a:t>.</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2.2</a:t>
            </a:r>
          </a:p>
        </p:txBody>
      </p:sp>
      <p:sp>
        <p:nvSpPr>
          <p:cNvPr id="12" name="Text Placeholder 11">
            <a:extLst>
              <a:ext uri="{FF2B5EF4-FFF2-40B4-BE49-F238E27FC236}">
                <a16:creationId xmlns:a16="http://schemas.microsoft.com/office/drawing/2014/main" id="{40FD19E6-B86D-7D47-9F45-885B6176ED71}"/>
              </a:ext>
            </a:extLst>
          </p:cNvPr>
          <p:cNvSpPr>
            <a:spLocks noGrp="1"/>
          </p:cNvSpPr>
          <p:nvPr>
            <p:ph type="body" sz="quarter" idx="15"/>
          </p:nvPr>
        </p:nvSpPr>
        <p:spPr/>
        <p:txBody>
          <a:bodyPr/>
          <a:lstStyle/>
          <a:p>
            <a:endParaRPr lang="en-US"/>
          </a:p>
        </p:txBody>
      </p:sp>
      <p:pic>
        <p:nvPicPr>
          <p:cNvPr id="7" name="Graphic 6">
            <a:extLst>
              <a:ext uri="{FF2B5EF4-FFF2-40B4-BE49-F238E27FC236}">
                <a16:creationId xmlns:a16="http://schemas.microsoft.com/office/drawing/2014/main" id="{DEC5EEA9-6FB8-904A-A902-FB271327B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4726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dirty="0"/>
              <a:t>Typical DAT Sustainable Change Projects</a:t>
            </a:r>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a:bodyPr>
          <a:lstStyle/>
          <a:p>
            <a:pPr>
              <a:lnSpc>
                <a:spcPct val="120000"/>
              </a:lnSpc>
            </a:pPr>
            <a:r>
              <a:rPr lang="en-US" sz="2000" dirty="0"/>
              <a:t>Curricular:</a:t>
            </a:r>
          </a:p>
          <a:p>
            <a:pPr marL="733425" lvl="1" indent="-342900">
              <a:spcBef>
                <a:spcPts val="750"/>
              </a:spcBef>
              <a:buSzPts val="2600"/>
            </a:pPr>
            <a:r>
              <a:rPr lang="en-US" sz="2000" dirty="0"/>
              <a:t>Restructuring a course sequence</a:t>
            </a:r>
          </a:p>
          <a:p>
            <a:pPr marL="733425" lvl="1" indent="-342900">
              <a:spcBef>
                <a:spcPts val="750"/>
              </a:spcBef>
              <a:buSzPts val="2600"/>
            </a:pPr>
            <a:r>
              <a:rPr lang="en-US" sz="2000" dirty="0"/>
              <a:t>Increasing coherence across the curriculum</a:t>
            </a:r>
          </a:p>
          <a:p>
            <a:pPr marL="733425" lvl="1" indent="-342900">
              <a:spcBef>
                <a:spcPts val="750"/>
              </a:spcBef>
              <a:buSzPts val="2600"/>
            </a:pPr>
            <a:r>
              <a:rPr lang="en-US" sz="2000" dirty="0"/>
              <a:t>Developing a new major </a:t>
            </a:r>
          </a:p>
          <a:p>
            <a:pPr marL="276225" indent="-342900">
              <a:spcBef>
                <a:spcPts val="750"/>
              </a:spcBef>
              <a:buSzPts val="2600"/>
            </a:pPr>
            <a:r>
              <a:rPr lang="en-US" sz="2000" dirty="0"/>
              <a:t>Cultural: </a:t>
            </a:r>
          </a:p>
          <a:p>
            <a:pPr marL="733425" lvl="1" indent="-342900">
              <a:spcBef>
                <a:spcPts val="750"/>
              </a:spcBef>
              <a:buSzPts val="2600"/>
            </a:pPr>
            <a:r>
              <a:rPr lang="en-US" sz="2000" dirty="0"/>
              <a:t>Improving undergraduate sense of belonging</a:t>
            </a:r>
          </a:p>
          <a:p>
            <a:pPr marL="733425" lvl="1" indent="-342900">
              <a:spcBef>
                <a:spcPts val="750"/>
              </a:spcBef>
              <a:spcAft>
                <a:spcPts val="750"/>
              </a:spcAft>
              <a:buSzPts val="2600"/>
            </a:pPr>
            <a:r>
              <a:rPr lang="en-US" sz="2000" dirty="0"/>
              <a:t>Cultivating inclusivity for women and underrepresented students</a:t>
            </a:r>
          </a:p>
          <a:p>
            <a:pPr lvl="1" indent="-295275">
              <a:spcBef>
                <a:spcPts val="750"/>
              </a:spcBef>
              <a:buSzPts val="2600"/>
              <a:buChar char="○"/>
            </a:pPr>
            <a:endParaRPr lang="en-US" sz="1950"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2.3</a:t>
            </a:r>
          </a:p>
        </p:txBody>
      </p:sp>
      <p:sp>
        <p:nvSpPr>
          <p:cNvPr id="12" name="Text Placeholder 11">
            <a:extLst>
              <a:ext uri="{FF2B5EF4-FFF2-40B4-BE49-F238E27FC236}">
                <a16:creationId xmlns:a16="http://schemas.microsoft.com/office/drawing/2014/main" id="{42A0904D-8949-6140-AEB9-6C73EE8A0885}"/>
              </a:ext>
            </a:extLst>
          </p:cNvPr>
          <p:cNvSpPr>
            <a:spLocks noGrp="1"/>
          </p:cNvSpPr>
          <p:nvPr>
            <p:ph type="body" sz="quarter" idx="15"/>
          </p:nvPr>
        </p:nvSpPr>
        <p:spPr/>
        <p:txBody>
          <a:bodyPr/>
          <a:lstStyle/>
          <a:p>
            <a:endParaRPr lang="en-US"/>
          </a:p>
        </p:txBody>
      </p:sp>
      <p:pic>
        <p:nvPicPr>
          <p:cNvPr id="7" name="Graphic 6">
            <a:extLst>
              <a:ext uri="{FF2B5EF4-FFF2-40B4-BE49-F238E27FC236}">
                <a16:creationId xmlns:a16="http://schemas.microsoft.com/office/drawing/2014/main" id="{B2E8E16B-242F-194B-B28D-B15AD21DB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85006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482D-F774-4DB4-87C7-3CC28695D307}"/>
              </a:ext>
            </a:extLst>
          </p:cNvPr>
          <p:cNvSpPr>
            <a:spLocks noGrp="1"/>
          </p:cNvSpPr>
          <p:nvPr>
            <p:ph type="title"/>
          </p:nvPr>
        </p:nvSpPr>
        <p:spPr/>
        <p:txBody>
          <a:bodyPr/>
          <a:lstStyle/>
          <a:p>
            <a:r>
              <a:rPr lang="en-US"/>
              <a:t>DAT Life Cycle</a:t>
            </a:r>
            <a:endParaRPr lang="en-US" dirty="0"/>
          </a:p>
        </p:txBody>
      </p:sp>
      <p:sp>
        <p:nvSpPr>
          <p:cNvPr id="3" name="Date Placeholder 2">
            <a:extLst>
              <a:ext uri="{FF2B5EF4-FFF2-40B4-BE49-F238E27FC236}">
                <a16:creationId xmlns:a16="http://schemas.microsoft.com/office/drawing/2014/main" id="{9D67CA89-1B17-4C77-A4D9-AE17A80BB41E}"/>
              </a:ext>
            </a:extLst>
          </p:cNvPr>
          <p:cNvSpPr>
            <a:spLocks noGrp="1"/>
          </p:cNvSpPr>
          <p:nvPr>
            <p:ph type="dt" sz="half" idx="10"/>
          </p:nvPr>
        </p:nvSpPr>
        <p:spPr/>
        <p:txBody>
          <a:bodyPr/>
          <a:lstStyle/>
          <a:p>
            <a:r>
              <a:rPr lang="en-US" dirty="0"/>
              <a:t>Departmental Action Team Project</a:t>
            </a:r>
          </a:p>
        </p:txBody>
      </p:sp>
      <p:sp>
        <p:nvSpPr>
          <p:cNvPr id="4" name="Slide Number Placeholder 3">
            <a:extLst>
              <a:ext uri="{FF2B5EF4-FFF2-40B4-BE49-F238E27FC236}">
                <a16:creationId xmlns:a16="http://schemas.microsoft.com/office/drawing/2014/main" id="{1A4E3FE4-66F4-4B40-81FA-BCD2D9D2B0F3}"/>
              </a:ext>
            </a:extLst>
          </p:cNvPr>
          <p:cNvSpPr>
            <a:spLocks noGrp="1"/>
          </p:cNvSpPr>
          <p:nvPr>
            <p:ph type="sldNum" sz="quarter" idx="12"/>
          </p:nvPr>
        </p:nvSpPr>
        <p:spPr/>
        <p:txBody>
          <a:bodyPr/>
          <a:lstStyle/>
          <a:p>
            <a:r>
              <a:rPr lang="en-US" dirty="0"/>
              <a:t>DAT Digital Toolkit | 2.4</a:t>
            </a:r>
          </a:p>
        </p:txBody>
      </p:sp>
      <p:sp>
        <p:nvSpPr>
          <p:cNvPr id="5" name="Text Placeholder 4">
            <a:extLst>
              <a:ext uri="{FF2B5EF4-FFF2-40B4-BE49-F238E27FC236}">
                <a16:creationId xmlns:a16="http://schemas.microsoft.com/office/drawing/2014/main" id="{C9463A50-0DFC-49F0-8C50-0A002C1C8077}"/>
              </a:ext>
            </a:extLst>
          </p:cNvPr>
          <p:cNvSpPr>
            <a:spLocks noGrp="1"/>
          </p:cNvSpPr>
          <p:nvPr>
            <p:ph type="body" sz="quarter" idx="15"/>
          </p:nvPr>
        </p:nvSpPr>
        <p:spPr>
          <a:xfrm>
            <a:off x="838200" y="5651067"/>
            <a:ext cx="10515600" cy="553998"/>
          </a:xfrm>
        </p:spPr>
        <p:txBody>
          <a:bodyPr/>
          <a:lstStyle/>
          <a:p>
            <a:r>
              <a:rPr lang="en-US" sz="1500" dirty="0"/>
              <a:t>Ngai, C. et al. (2020). </a:t>
            </a:r>
            <a:r>
              <a:rPr lang="en-US" sz="1500" u="sng" dirty="0"/>
              <a:t>Facilitating Change in Higher Education: The Departmental Action Team Model.</a:t>
            </a:r>
            <a:r>
              <a:rPr lang="en-US" sz="1500" dirty="0"/>
              <a:t> Glitter Cannon Press.</a:t>
            </a:r>
          </a:p>
        </p:txBody>
      </p:sp>
      <p:graphicFrame>
        <p:nvGraphicFramePr>
          <p:cNvPr id="6" name="Content Placeholder 3">
            <a:extLst>
              <a:ext uri="{FF2B5EF4-FFF2-40B4-BE49-F238E27FC236}">
                <a16:creationId xmlns:a16="http://schemas.microsoft.com/office/drawing/2014/main" id="{F0F04687-BA7D-4544-AE89-F64AA82D70F4}"/>
              </a:ext>
            </a:extLst>
          </p:cNvPr>
          <p:cNvGraphicFramePr>
            <a:graphicFrameLocks/>
          </p:cNvGraphicFramePr>
          <p:nvPr/>
        </p:nvGraphicFramePr>
        <p:xfrm>
          <a:off x="838200" y="652936"/>
          <a:ext cx="11951574" cy="493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6F6E343B-61ED-4A7E-B1F3-E9DDA1B98CF4}"/>
              </a:ext>
            </a:extLst>
          </p:cNvPr>
          <p:cNvCxnSpPr>
            <a:cxnSpLocks/>
          </p:cNvCxnSpPr>
          <p:nvPr/>
        </p:nvCxnSpPr>
        <p:spPr>
          <a:xfrm>
            <a:off x="6700910" y="1690688"/>
            <a:ext cx="614290" cy="2896988"/>
          </a:xfrm>
          <a:prstGeom prst="straightConnector1">
            <a:avLst/>
          </a:prstGeom>
          <a:ln w="15875">
            <a:prstDash val="dash"/>
            <a:tailEnd type="arrow" w="lg" len="lg"/>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72D97BAC-A483-014C-AD5F-B0DCD1478D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85775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a:t>Outcomes of Past DATs</a:t>
            </a:r>
            <a:endParaRPr lang="en-US" dirty="0"/>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a:bodyPr>
          <a:lstStyle/>
          <a:p>
            <a:pPr>
              <a:spcBef>
                <a:spcPts val="2250"/>
              </a:spcBef>
            </a:pPr>
            <a:r>
              <a:rPr lang="en-US" sz="2000" dirty="0">
                <a:solidFill>
                  <a:schemeClr val="dk1"/>
                </a:solidFill>
              </a:rPr>
              <a:t>Allocated several instructor course equivalents to serve as curriculum coordinators.</a:t>
            </a:r>
          </a:p>
          <a:p>
            <a:pPr>
              <a:spcBef>
                <a:spcPts val="2250"/>
              </a:spcBef>
            </a:pPr>
            <a:r>
              <a:rPr lang="en-US" sz="2000" dirty="0">
                <a:solidFill>
                  <a:schemeClr val="dk1"/>
                </a:solidFill>
              </a:rPr>
              <a:t>Formed a standing committee to carry out initiatives related to student diversity, retention, and recruitment. </a:t>
            </a:r>
          </a:p>
          <a:p>
            <a:pPr>
              <a:spcBef>
                <a:spcPts val="2250"/>
              </a:spcBef>
            </a:pPr>
            <a:r>
              <a:rPr lang="en-US" sz="2000" dirty="0">
                <a:solidFill>
                  <a:schemeClr val="dk1"/>
                </a:solidFill>
              </a:rPr>
              <a:t>Developed a departmental assessment plan and a longitudinal assessment of skills. </a:t>
            </a:r>
          </a:p>
          <a:p>
            <a:pPr>
              <a:spcBef>
                <a:spcPts val="2250"/>
              </a:spcBef>
              <a:spcAft>
                <a:spcPts val="2250"/>
              </a:spcAft>
            </a:pPr>
            <a:r>
              <a:rPr lang="en-US" sz="2000" dirty="0">
                <a:solidFill>
                  <a:schemeClr val="dk1"/>
                </a:solidFill>
              </a:rPr>
              <a:t>Led the department in transforming teaching practices and curriculum to emphasize active learning. </a:t>
            </a:r>
          </a:p>
          <a:p>
            <a:pPr lvl="1" indent="-295275">
              <a:spcBef>
                <a:spcPts val="750"/>
              </a:spcBef>
              <a:buSzPts val="2600"/>
              <a:buChar char="○"/>
            </a:pPr>
            <a:endParaRPr lang="en-US" sz="1950"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2.5</a:t>
            </a:r>
          </a:p>
        </p:txBody>
      </p:sp>
      <p:pic>
        <p:nvPicPr>
          <p:cNvPr id="6" name="Graphic 5">
            <a:extLst>
              <a:ext uri="{FF2B5EF4-FFF2-40B4-BE49-F238E27FC236}">
                <a16:creationId xmlns:a16="http://schemas.microsoft.com/office/drawing/2014/main" id="{8AD26CF8-BC40-634D-BC8B-0F0B624752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75128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a:t>DAT Structure</a:t>
            </a:r>
            <a:endParaRPr lang="en-US" dirty="0"/>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a:bodyPr>
          <a:lstStyle/>
          <a:p>
            <a:pPr marL="276225" indent="-342900">
              <a:spcBef>
                <a:spcPts val="0"/>
              </a:spcBef>
              <a:buSzPts val="2600"/>
            </a:pPr>
            <a:r>
              <a:rPr lang="en-US" sz="2000" dirty="0"/>
              <a:t>Groups of ~6-8 volunteer faculty, students, and/or staff</a:t>
            </a:r>
            <a:br>
              <a:rPr lang="en-US" sz="2000" dirty="0"/>
            </a:br>
            <a:endParaRPr lang="en-US" sz="2000" dirty="0"/>
          </a:p>
          <a:p>
            <a:pPr marL="276225" indent="-342900">
              <a:spcBef>
                <a:spcPts val="0"/>
              </a:spcBef>
              <a:buSzPts val="2600"/>
            </a:pPr>
            <a:r>
              <a:rPr lang="en-US" sz="2000" dirty="0"/>
              <a:t>Participants represent various departmental roles</a:t>
            </a:r>
          </a:p>
          <a:p>
            <a:pPr marL="276225" indent="-342900">
              <a:spcBef>
                <a:spcPts val="1500"/>
              </a:spcBef>
              <a:buSzPts val="2600"/>
            </a:pPr>
            <a:r>
              <a:rPr lang="en-US" sz="2000" dirty="0"/>
              <a:t>Specific focus of the DAT chosen by participants, following visioning </a:t>
            </a:r>
          </a:p>
          <a:p>
            <a:pPr marL="276225" indent="-342900">
              <a:spcBef>
                <a:spcPts val="1500"/>
              </a:spcBef>
              <a:buSzPts val="2600"/>
            </a:pPr>
            <a:r>
              <a:rPr lang="en-US" sz="2000" dirty="0"/>
              <a:t>1-1.5 hour meetings every 2 weeks, and as needed</a:t>
            </a:r>
          </a:p>
          <a:p>
            <a:pPr marL="276225" indent="-342900">
              <a:spcBef>
                <a:spcPts val="1500"/>
              </a:spcBef>
              <a:buSzPts val="2600"/>
            </a:pPr>
            <a:r>
              <a:rPr lang="en-US" sz="2000" dirty="0"/>
              <a:t>“Homework” assigned by participants</a:t>
            </a:r>
          </a:p>
          <a:p>
            <a:pPr marL="276225" indent="-342900">
              <a:spcBef>
                <a:spcPts val="1500"/>
              </a:spcBef>
              <a:spcAft>
                <a:spcPts val="1500"/>
              </a:spcAft>
              <a:buSzPts val="2600"/>
            </a:pPr>
            <a:r>
              <a:rPr lang="en-US" sz="2000" dirty="0"/>
              <a:t>Incentivized by service credit for faculty, stipends for students, and food for everyone</a:t>
            </a:r>
          </a:p>
          <a:p>
            <a:pPr marL="390525" lvl="1" indent="0">
              <a:spcBef>
                <a:spcPts val="750"/>
              </a:spcBef>
              <a:buSzPts val="2600"/>
              <a:buNone/>
            </a:pPr>
            <a:endParaRPr lang="en-US" sz="1950"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2.6</a:t>
            </a:r>
          </a:p>
        </p:txBody>
      </p:sp>
      <p:pic>
        <p:nvPicPr>
          <p:cNvPr id="6" name="Graphic 5">
            <a:extLst>
              <a:ext uri="{FF2B5EF4-FFF2-40B4-BE49-F238E27FC236}">
                <a16:creationId xmlns:a16="http://schemas.microsoft.com/office/drawing/2014/main" id="{C70A0E94-DA03-9748-9F83-7360A7389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0778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a:t>Roles of Facilitators</a:t>
            </a:r>
            <a:endParaRPr lang="en-US" dirty="0"/>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a:bodyPr>
          <a:lstStyle/>
          <a:p>
            <a:pPr marL="276225" indent="-342900">
              <a:spcBef>
                <a:spcPts val="750"/>
              </a:spcBef>
              <a:buSzPts val="2600"/>
            </a:pPr>
            <a:r>
              <a:rPr lang="en-US" sz="2000" dirty="0"/>
              <a:t>Help develop a </a:t>
            </a:r>
            <a:r>
              <a:rPr lang="en-US" sz="2000" b="1" dirty="0"/>
              <a:t>high functioning</a:t>
            </a:r>
            <a:r>
              <a:rPr lang="en-US" sz="2000" dirty="0"/>
              <a:t> working team</a:t>
            </a:r>
          </a:p>
          <a:p>
            <a:pPr marL="400050" indent="-171450">
              <a:spcBef>
                <a:spcPts val="750"/>
              </a:spcBef>
            </a:pPr>
            <a:endParaRPr lang="en-US" sz="2000" dirty="0"/>
          </a:p>
          <a:p>
            <a:pPr marL="276225" indent="-342900">
              <a:spcBef>
                <a:spcPts val="750"/>
              </a:spcBef>
              <a:buSzPts val="2600"/>
            </a:pPr>
            <a:r>
              <a:rPr lang="en-US" sz="2000" dirty="0"/>
              <a:t>Provide </a:t>
            </a:r>
            <a:r>
              <a:rPr lang="en-US" sz="2000" b="1" dirty="0"/>
              <a:t>support </a:t>
            </a:r>
            <a:r>
              <a:rPr lang="en-US" sz="2000" dirty="0"/>
              <a:t>and expertise customized to the DAT’s goals</a:t>
            </a:r>
          </a:p>
          <a:p>
            <a:pPr marL="400050" indent="-171450">
              <a:spcBef>
                <a:spcPts val="750"/>
              </a:spcBef>
            </a:pPr>
            <a:endParaRPr lang="en-US" sz="2000" dirty="0"/>
          </a:p>
          <a:p>
            <a:pPr marL="276225" indent="-342900">
              <a:spcBef>
                <a:spcPts val="750"/>
              </a:spcBef>
              <a:buSzPts val="2600"/>
            </a:pPr>
            <a:r>
              <a:rPr lang="en-US" sz="2000" b="1" dirty="0"/>
              <a:t>Cultivate an environment </a:t>
            </a:r>
            <a:r>
              <a:rPr lang="en-US" sz="2000" dirty="0"/>
              <a:t>conducive to the DAT’s success</a:t>
            </a:r>
            <a:endParaRPr lang="en-US" sz="2000" b="1" dirty="0"/>
          </a:p>
          <a:p>
            <a:pPr marL="400050" indent="-171450">
              <a:spcBef>
                <a:spcPts val="750"/>
              </a:spcBef>
            </a:pPr>
            <a:endParaRPr lang="en-US" sz="2000" b="1" dirty="0"/>
          </a:p>
          <a:p>
            <a:pPr marL="276225" indent="-342900">
              <a:spcBef>
                <a:spcPts val="750"/>
              </a:spcBef>
              <a:buSzPts val="2600"/>
            </a:pPr>
            <a:r>
              <a:rPr lang="en-US" sz="2000" dirty="0"/>
              <a:t>Help manage the DAT’s </a:t>
            </a:r>
            <a:r>
              <a:rPr lang="en-US" sz="2000" b="1" dirty="0"/>
              <a:t>logistics</a:t>
            </a:r>
          </a:p>
          <a:p>
            <a:pPr marL="390525" lvl="1" indent="0">
              <a:spcBef>
                <a:spcPts val="750"/>
              </a:spcBef>
              <a:buSzPts val="2600"/>
              <a:buNone/>
            </a:pPr>
            <a:endParaRPr lang="en-US" sz="1950"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2.7</a:t>
            </a:r>
          </a:p>
        </p:txBody>
      </p:sp>
      <p:pic>
        <p:nvPicPr>
          <p:cNvPr id="6" name="Graphic 5">
            <a:extLst>
              <a:ext uri="{FF2B5EF4-FFF2-40B4-BE49-F238E27FC236}">
                <a16:creationId xmlns:a16="http://schemas.microsoft.com/office/drawing/2014/main" id="{B72C39DD-1EC6-C848-A16B-F01DBBD50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45261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a:t>“Go Slow to Go Fast”</a:t>
            </a:r>
            <a:endParaRPr lang="en-US" dirty="0"/>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lnSpcReduction="10000"/>
          </a:bodyPr>
          <a:lstStyle/>
          <a:p>
            <a:pPr marL="47625" indent="0">
              <a:spcBef>
                <a:spcPts val="750"/>
              </a:spcBef>
              <a:buSzPts val="2600"/>
              <a:buNone/>
            </a:pPr>
            <a:r>
              <a:rPr lang="en-US" sz="2000" dirty="0"/>
              <a:t>The DAT approach to developing a high functioning working team focuses initially on: </a:t>
            </a:r>
            <a:br>
              <a:rPr lang="en-US" sz="2000" dirty="0"/>
            </a:br>
            <a:endParaRPr lang="en-US" sz="2000" dirty="0"/>
          </a:p>
          <a:p>
            <a:pPr marL="276225" indent="-342900">
              <a:spcBef>
                <a:spcPts val="750"/>
              </a:spcBef>
              <a:buSzPts val="2600"/>
            </a:pPr>
            <a:r>
              <a:rPr lang="en-US" sz="2000" dirty="0"/>
              <a:t>Deeper dialogue to explore the complexities and challenges of the work</a:t>
            </a:r>
            <a:br>
              <a:rPr lang="en-US" sz="2000" dirty="0"/>
            </a:br>
            <a:endParaRPr lang="en-US" sz="2000" dirty="0"/>
          </a:p>
          <a:p>
            <a:pPr marL="276225" indent="-342900">
              <a:spcBef>
                <a:spcPts val="750"/>
              </a:spcBef>
              <a:buSzPts val="2600"/>
            </a:pPr>
            <a:r>
              <a:rPr lang="en-US" sz="2000" dirty="0"/>
              <a:t>More equitable participation</a:t>
            </a:r>
            <a:br>
              <a:rPr lang="en-US" sz="2000" dirty="0"/>
            </a:br>
            <a:endParaRPr lang="en-US" sz="2000" dirty="0"/>
          </a:p>
          <a:p>
            <a:pPr marL="276225" indent="-342900">
              <a:spcBef>
                <a:spcPts val="750"/>
              </a:spcBef>
              <a:buSzPts val="2600"/>
            </a:pPr>
            <a:r>
              <a:rPr lang="en-US" sz="2000" dirty="0"/>
              <a:t>Investing in the care of the team (e.g., community builders, team process skills,   </a:t>
            </a:r>
            <a:br>
              <a:rPr lang="en-US" sz="2000" dirty="0"/>
            </a:br>
            <a:r>
              <a:rPr lang="en-US" sz="2000" dirty="0"/>
              <a:t> member feedback)</a:t>
            </a:r>
            <a:br>
              <a:rPr lang="en-US" sz="2000" dirty="0"/>
            </a:br>
            <a:endParaRPr lang="en-US" sz="2000" b="1" dirty="0"/>
          </a:p>
          <a:p>
            <a:pPr marL="47625" indent="0">
              <a:spcBef>
                <a:spcPts val="750"/>
              </a:spcBef>
              <a:buSzPts val="2600"/>
              <a:buNone/>
            </a:pPr>
            <a:r>
              <a:rPr lang="en-US" sz="2000" dirty="0"/>
              <a:t>This approach builds trust, which supports a faster pace later in the work.</a:t>
            </a:r>
          </a:p>
          <a:p>
            <a:pPr marL="390525" lvl="1" indent="0">
              <a:spcBef>
                <a:spcPts val="750"/>
              </a:spcBef>
              <a:buSzPts val="2600"/>
              <a:buNone/>
            </a:pPr>
            <a:endParaRPr lang="en-US" sz="1950"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2.8</a:t>
            </a:r>
          </a:p>
        </p:txBody>
      </p:sp>
      <p:pic>
        <p:nvPicPr>
          <p:cNvPr id="6" name="Graphic 5">
            <a:extLst>
              <a:ext uri="{FF2B5EF4-FFF2-40B4-BE49-F238E27FC236}">
                <a16:creationId xmlns:a16="http://schemas.microsoft.com/office/drawing/2014/main" id="{7E5507B0-DF31-0744-924B-ADAEA313E9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20045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a:t>Questions and Ideas</a:t>
            </a:r>
            <a:endParaRPr lang="en-US" dirty="0"/>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a:bodyPr>
          <a:lstStyle/>
          <a:p>
            <a:pPr>
              <a:spcBef>
                <a:spcPts val="0"/>
              </a:spcBef>
            </a:pPr>
            <a:r>
              <a:rPr lang="en-US" sz="2000" dirty="0"/>
              <a:t>What are your questions about forming a DAT?</a:t>
            </a:r>
          </a:p>
          <a:p>
            <a:pPr>
              <a:spcBef>
                <a:spcPts val="750"/>
              </a:spcBef>
            </a:pPr>
            <a:r>
              <a:rPr lang="en-US" sz="2000" dirty="0"/>
              <a:t>What do you want DAT facilitators to know?</a:t>
            </a:r>
          </a:p>
          <a:p>
            <a:pPr>
              <a:spcBef>
                <a:spcPts val="750"/>
              </a:spcBef>
            </a:pPr>
            <a:r>
              <a:rPr lang="en-US" sz="2000" dirty="0"/>
              <a:t>What is your vision for improving undergraduate education in your department?</a:t>
            </a:r>
          </a:p>
          <a:p>
            <a:pPr>
              <a:spcBef>
                <a:spcPts val="750"/>
              </a:spcBef>
            </a:pPr>
            <a:endParaRPr lang="en-US" sz="2000" dirty="0"/>
          </a:p>
          <a:p>
            <a:pPr>
              <a:spcBef>
                <a:spcPts val="750"/>
              </a:spcBef>
            </a:pPr>
            <a:r>
              <a:rPr lang="en-US" sz="2000" dirty="0"/>
              <a:t>Discuss: What might the general focus of this DAT become?</a:t>
            </a:r>
          </a:p>
          <a:p>
            <a:pPr marL="0" indent="0">
              <a:spcBef>
                <a:spcPts val="750"/>
              </a:spcBef>
              <a:buNone/>
            </a:pPr>
            <a:endParaRPr lang="en-US" sz="2000" dirty="0"/>
          </a:p>
          <a:p>
            <a:pPr>
              <a:spcBef>
                <a:spcPts val="750"/>
              </a:spcBef>
            </a:pPr>
            <a:r>
              <a:rPr lang="en-US" sz="2000" dirty="0"/>
              <a:t>Interested? Contact us at:</a:t>
            </a:r>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2.9</a:t>
            </a:r>
          </a:p>
        </p:txBody>
      </p:sp>
      <p:pic>
        <p:nvPicPr>
          <p:cNvPr id="6" name="Graphic 5">
            <a:extLst>
              <a:ext uri="{FF2B5EF4-FFF2-40B4-BE49-F238E27FC236}">
                <a16:creationId xmlns:a16="http://schemas.microsoft.com/office/drawing/2014/main" id="{10106B6D-DA98-E143-999F-ACB7BD1B54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82744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a:xfrm>
            <a:off x="838200" y="1472268"/>
            <a:ext cx="10515600" cy="1095543"/>
          </a:xfrm>
        </p:spPr>
        <p:txBody>
          <a:bodyPr>
            <a:normAutofit/>
          </a:bodyPr>
          <a:lstStyle/>
          <a:p>
            <a:pPr lvl="0">
              <a:spcBef>
                <a:spcPts val="0"/>
              </a:spcBef>
            </a:pPr>
            <a:r>
              <a:rPr lang="en-US" dirty="0"/>
              <a:t>The DAT Model’s Core Principles</a:t>
            </a:r>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a:xfrm>
            <a:off x="838200" y="2763978"/>
            <a:ext cx="10515600" cy="1974281"/>
          </a:xfrm>
        </p:spPr>
        <p:txBody>
          <a:bodyPr>
            <a:normAutofit/>
          </a:bodyPr>
          <a:lstStyle/>
          <a:p>
            <a:r>
              <a:rPr lang="en-US" sz="1800" dirty="0"/>
              <a:t>The Core Principles (CPs) of the DAT model are used by facilitators to guide DATs in their work. They have also guided the development of the DAT Model, the DAT Theory of Change, and the direction of project research. In addition to these slides, we use Digital Toolkit Handout 1: Core Principles when introducing the CPs to DATs. </a:t>
            </a:r>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1.0</a:t>
            </a:r>
          </a:p>
        </p:txBody>
      </p:sp>
      <p:sp>
        <p:nvSpPr>
          <p:cNvPr id="7" name="Text Placeholder 6">
            <a:extLst>
              <a:ext uri="{FF2B5EF4-FFF2-40B4-BE49-F238E27FC236}">
                <a16:creationId xmlns:a16="http://schemas.microsoft.com/office/drawing/2014/main" id="{67BAEDB7-9D54-4360-AA97-064291AA1396}"/>
              </a:ext>
            </a:extLst>
          </p:cNvPr>
          <p:cNvSpPr>
            <a:spLocks noGrp="1"/>
          </p:cNvSpPr>
          <p:nvPr>
            <p:ph type="body" sz="quarter" idx="13"/>
          </p:nvPr>
        </p:nvSpPr>
        <p:spPr/>
        <p:txBody>
          <a:bodyPr>
            <a:noAutofit/>
          </a:bodyPr>
          <a:lstStyle/>
          <a:p>
            <a:r>
              <a:rPr lang="en-US" sz="1500" dirty="0"/>
              <a:t>Quan, G. M. et al. (2019). Designing for institutional transformation: Six principles for department-level interventions.        </a:t>
            </a:r>
            <a:r>
              <a:rPr lang="en-US" sz="1500" i="1" dirty="0"/>
              <a:t>Physical Review Physics Education Research</a:t>
            </a:r>
            <a:r>
              <a:rPr lang="en-US" sz="1500" dirty="0"/>
              <a:t>, 15(1), </a:t>
            </a:r>
            <a:r>
              <a:rPr lang="en-US" sz="1500" dirty="0">
                <a:hlinkClick r:id="rId3"/>
              </a:rPr>
              <a:t>010141</a:t>
            </a:r>
            <a:r>
              <a:rPr lang="en-US" sz="1500" dirty="0"/>
              <a:t>.</a:t>
            </a:r>
          </a:p>
        </p:txBody>
      </p:sp>
      <p:pic>
        <p:nvPicPr>
          <p:cNvPr id="8" name="Graphic 7">
            <a:extLst>
              <a:ext uri="{FF2B5EF4-FFF2-40B4-BE49-F238E27FC236}">
                <a16:creationId xmlns:a16="http://schemas.microsoft.com/office/drawing/2014/main" id="{EEEF4BB4-8DF0-9A4D-B61E-595894247A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550" y="5846127"/>
            <a:ext cx="838200" cy="293370"/>
          </a:xfrm>
          <a:prstGeom prst="rect">
            <a:avLst/>
          </a:prstGeom>
        </p:spPr>
      </p:pic>
      <p:sp>
        <p:nvSpPr>
          <p:cNvPr id="9" name="Rectangle 1">
            <a:extLst>
              <a:ext uri="{FF2B5EF4-FFF2-40B4-BE49-F238E27FC236}">
                <a16:creationId xmlns:a16="http://schemas.microsoft.com/office/drawing/2014/main" id="{4B9BCF12-2596-4749-9A51-6C549D8628FF}"/>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185570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7C5C-C543-43D8-9254-73D95E7A3E0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p:txBody>
          <a:bodyPr>
            <a:normAutofit/>
          </a:bodyPr>
          <a:lstStyle/>
          <a:p>
            <a:pPr>
              <a:spcBef>
                <a:spcPts val="0"/>
              </a:spcBef>
            </a:pPr>
            <a:r>
              <a:rPr lang="en-US" sz="2000" dirty="0"/>
              <a:t>If you’re interested, contact us or sign up now!</a:t>
            </a:r>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2.10</a:t>
            </a:r>
          </a:p>
        </p:txBody>
      </p:sp>
      <p:pic>
        <p:nvPicPr>
          <p:cNvPr id="7" name="Google Shape;151;p25">
            <a:extLst>
              <a:ext uri="{FF2B5EF4-FFF2-40B4-BE49-F238E27FC236}">
                <a16:creationId xmlns:a16="http://schemas.microsoft.com/office/drawing/2014/main" id="{971E24EB-A427-DB45-BB92-CAA74D882B25}"/>
              </a:ext>
            </a:extLst>
          </p:cNvPr>
          <p:cNvPicPr preferRelativeResize="0"/>
          <p:nvPr/>
        </p:nvPicPr>
        <p:blipFill>
          <a:blip r:embed="rId3">
            <a:alphaModFix/>
          </a:blip>
          <a:stretch>
            <a:fillRect/>
          </a:stretch>
        </p:blipFill>
        <p:spPr>
          <a:xfrm>
            <a:off x="10668000" y="5135648"/>
            <a:ext cx="685800" cy="685800"/>
          </a:xfrm>
          <a:prstGeom prst="rect">
            <a:avLst/>
          </a:prstGeom>
          <a:noFill/>
          <a:ln>
            <a:noFill/>
          </a:ln>
        </p:spPr>
      </p:pic>
      <p:pic>
        <p:nvPicPr>
          <p:cNvPr id="8" name="Google Shape;152;p25">
            <a:extLst>
              <a:ext uri="{FF2B5EF4-FFF2-40B4-BE49-F238E27FC236}">
                <a16:creationId xmlns:a16="http://schemas.microsoft.com/office/drawing/2014/main" id="{7D5ADA0B-9B4C-494F-9A54-FFE77BA5158B}"/>
              </a:ext>
            </a:extLst>
          </p:cNvPr>
          <p:cNvPicPr preferRelativeResize="0"/>
          <p:nvPr/>
        </p:nvPicPr>
        <p:blipFill>
          <a:blip r:embed="rId4">
            <a:alphaModFix/>
          </a:blip>
          <a:stretch>
            <a:fillRect/>
          </a:stretch>
        </p:blipFill>
        <p:spPr>
          <a:xfrm>
            <a:off x="9478594" y="5223085"/>
            <a:ext cx="1070804" cy="550069"/>
          </a:xfrm>
          <a:prstGeom prst="rect">
            <a:avLst/>
          </a:prstGeom>
          <a:noFill/>
          <a:ln>
            <a:noFill/>
          </a:ln>
        </p:spPr>
      </p:pic>
      <p:pic>
        <p:nvPicPr>
          <p:cNvPr id="9" name="Graphic 8">
            <a:extLst>
              <a:ext uri="{FF2B5EF4-FFF2-40B4-BE49-F238E27FC236}">
                <a16:creationId xmlns:a16="http://schemas.microsoft.com/office/drawing/2014/main" id="{963BA9B3-B009-F040-9228-B4C20B9F89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60051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p:txBody>
          <a:bodyPr>
            <a:normAutofit/>
          </a:bodyPr>
          <a:lstStyle/>
          <a:p>
            <a:r>
              <a:rPr lang="en-US" sz="5400" dirty="0"/>
              <a:t>Norms of Collaboration</a:t>
            </a:r>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p:txBody>
          <a:bodyPr>
            <a:noAutofit/>
          </a:bodyPr>
          <a:lstStyle/>
          <a:p>
            <a:r>
              <a:rPr lang="en-US" dirty="0"/>
              <a:t>DAT members consistently cite the Norms of Collaboration as being particularly helpful as they worked to develop a high functioning group. Facilitators typically introduce one or two norms per meeting, after establishing </a:t>
            </a:r>
            <a:r>
              <a:rPr lang="en-US" dirty="0">
                <a:hlinkClick r:id="rId3" action="ppaction://hlinksldjump"/>
              </a:rPr>
              <a:t>Community Standards</a:t>
            </a:r>
            <a:r>
              <a:rPr lang="en-US" dirty="0"/>
              <a:t>. In developing these slides and Digital Toolkit Handout 4, we modified the Seven Norms of Collaboration from </a:t>
            </a:r>
            <a:r>
              <a:rPr lang="en-US" dirty="0" err="1"/>
              <a:t>Garmston</a:t>
            </a:r>
            <a:r>
              <a:rPr lang="en-US" dirty="0"/>
              <a:t> and Wellman’s book </a:t>
            </a:r>
            <a:r>
              <a:rPr lang="en-US" u="sng" dirty="0"/>
              <a:t>The Adaptive School</a:t>
            </a:r>
            <a:r>
              <a:rPr lang="en-US" dirty="0"/>
              <a:t>. Specifically, we added the norm “Practicing Cultural Proficiency”. </a:t>
            </a:r>
          </a:p>
          <a:p>
            <a:r>
              <a:rPr lang="en-US" dirty="0"/>
              <a:t>To keep Norms in focus, we recommend practicing Norm Checking. Additional resources for facilitators to use in helping groups and individuals assess their use of Norms are available at </a:t>
            </a:r>
            <a:r>
              <a:rPr lang="en-US" dirty="0">
                <a:hlinkClick r:id="rId4"/>
              </a:rPr>
              <a:t>https://www.thinkingcollaborative.com/</a:t>
            </a:r>
            <a:r>
              <a:rPr lang="en-US" dirty="0"/>
              <a:t>.</a:t>
            </a:r>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dirty="0"/>
              <a:t>DAT Digital Toolkit</a:t>
            </a:r>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3.0</a:t>
            </a:r>
          </a:p>
        </p:txBody>
      </p:sp>
      <p:sp>
        <p:nvSpPr>
          <p:cNvPr id="8" name="Text Placeholder 7">
            <a:extLst>
              <a:ext uri="{FF2B5EF4-FFF2-40B4-BE49-F238E27FC236}">
                <a16:creationId xmlns:a16="http://schemas.microsoft.com/office/drawing/2014/main" id="{E23A2F69-946D-4D60-A821-D6043F6E6CBE}"/>
              </a:ext>
            </a:extLst>
          </p:cNvPr>
          <p:cNvSpPr>
            <a:spLocks noGrp="1"/>
          </p:cNvSpPr>
          <p:nvPr>
            <p:ph type="body" sz="quarter" idx="13"/>
          </p:nvPr>
        </p:nvSpPr>
        <p:spPr/>
        <p:txBody>
          <a:bodyPr>
            <a:noAutofit/>
          </a:bodyPr>
          <a:lstStyle/>
          <a:p>
            <a:r>
              <a:rPr lang="en-US" sz="1500" dirty="0" err="1"/>
              <a:t>Garmston</a:t>
            </a:r>
            <a:r>
              <a:rPr lang="en-US" sz="1500" dirty="0"/>
              <a:t>, R. J., &amp; Wellman, B. M. (2013). </a:t>
            </a:r>
            <a:r>
              <a:rPr lang="en-US" sz="1500" u="sng" dirty="0"/>
              <a:t>The adaptive school: A sourcebook for developing collaborative groups</a:t>
            </a:r>
            <a:r>
              <a:rPr lang="en-US" sz="1500" i="1" dirty="0"/>
              <a:t>. </a:t>
            </a:r>
            <a:br>
              <a:rPr lang="en-US" sz="1500" i="1" dirty="0"/>
            </a:br>
            <a:r>
              <a:rPr lang="en-US" sz="1500" dirty="0"/>
              <a:t>Rowman &amp; Littlefield.</a:t>
            </a:r>
          </a:p>
        </p:txBody>
      </p:sp>
      <p:pic>
        <p:nvPicPr>
          <p:cNvPr id="9" name="Graphic 8">
            <a:extLst>
              <a:ext uri="{FF2B5EF4-FFF2-40B4-BE49-F238E27FC236}">
                <a16:creationId xmlns:a16="http://schemas.microsoft.com/office/drawing/2014/main" id="{E2CD651B-450A-7946-86DE-99D4AF5855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5849445"/>
            <a:ext cx="838200" cy="293370"/>
          </a:xfrm>
          <a:prstGeom prst="rect">
            <a:avLst/>
          </a:prstGeom>
        </p:spPr>
      </p:pic>
      <p:sp>
        <p:nvSpPr>
          <p:cNvPr id="10" name="Rectangle 1">
            <a:extLst>
              <a:ext uri="{FF2B5EF4-FFF2-40B4-BE49-F238E27FC236}">
                <a16:creationId xmlns:a16="http://schemas.microsoft.com/office/drawing/2014/main" id="{BC3DEAEB-7F26-0849-9C63-2676CDA7B635}"/>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290558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0112-300E-4593-9047-FE708A8ED3D9}"/>
              </a:ext>
            </a:extLst>
          </p:cNvPr>
          <p:cNvSpPr>
            <a:spLocks noGrp="1"/>
          </p:cNvSpPr>
          <p:nvPr>
            <p:ph type="title"/>
          </p:nvPr>
        </p:nvSpPr>
        <p:spPr/>
        <p:txBody>
          <a:bodyPr/>
          <a:lstStyle/>
          <a:p>
            <a:pPr algn="ctr"/>
            <a:r>
              <a:rPr lang="en-US" dirty="0"/>
              <a:t>Eight Norms of Collaboration</a:t>
            </a:r>
          </a:p>
        </p:txBody>
      </p:sp>
      <p:sp>
        <p:nvSpPr>
          <p:cNvPr id="3" name="Date Placeholder 2">
            <a:extLst>
              <a:ext uri="{FF2B5EF4-FFF2-40B4-BE49-F238E27FC236}">
                <a16:creationId xmlns:a16="http://schemas.microsoft.com/office/drawing/2014/main" id="{3C38E528-5EED-4D51-B46A-2020BB48756D}"/>
              </a:ext>
            </a:extLst>
          </p:cNvPr>
          <p:cNvSpPr>
            <a:spLocks noGrp="1"/>
          </p:cNvSpPr>
          <p:nvPr>
            <p:ph type="dt" sz="half" idx="10"/>
          </p:nvPr>
        </p:nvSpPr>
        <p:spPr/>
        <p:txBody>
          <a:bodyPr/>
          <a:lstStyle/>
          <a:p>
            <a:r>
              <a:rPr lang="en-US" dirty="0"/>
              <a:t>Departmental Action Team Project</a:t>
            </a:r>
          </a:p>
        </p:txBody>
      </p:sp>
      <p:sp>
        <p:nvSpPr>
          <p:cNvPr id="4" name="Slide Number Placeholder 3">
            <a:extLst>
              <a:ext uri="{FF2B5EF4-FFF2-40B4-BE49-F238E27FC236}">
                <a16:creationId xmlns:a16="http://schemas.microsoft.com/office/drawing/2014/main" id="{6D988C26-A6DC-417F-917B-F98A21D20A9F}"/>
              </a:ext>
            </a:extLst>
          </p:cNvPr>
          <p:cNvSpPr>
            <a:spLocks noGrp="1"/>
          </p:cNvSpPr>
          <p:nvPr>
            <p:ph type="sldNum" sz="quarter" idx="12"/>
          </p:nvPr>
        </p:nvSpPr>
        <p:spPr/>
        <p:txBody>
          <a:bodyPr/>
          <a:lstStyle/>
          <a:p>
            <a:r>
              <a:rPr lang="en-US" dirty="0"/>
              <a:t>DAT Digital Toolkit | 3.1</a:t>
            </a:r>
          </a:p>
        </p:txBody>
      </p:sp>
      <p:sp>
        <p:nvSpPr>
          <p:cNvPr id="5" name="Text Placeholder 4">
            <a:extLst>
              <a:ext uri="{FF2B5EF4-FFF2-40B4-BE49-F238E27FC236}">
                <a16:creationId xmlns:a16="http://schemas.microsoft.com/office/drawing/2014/main" id="{EE61CDD7-4EB0-4FF5-8F71-BA3CAD038BEC}"/>
              </a:ext>
            </a:extLst>
          </p:cNvPr>
          <p:cNvSpPr>
            <a:spLocks noGrp="1"/>
          </p:cNvSpPr>
          <p:nvPr>
            <p:ph type="body" sz="quarter" idx="15"/>
          </p:nvPr>
        </p:nvSpPr>
        <p:spPr>
          <a:xfrm>
            <a:off x="838200" y="5241471"/>
            <a:ext cx="10515600" cy="651460"/>
          </a:xfrm>
        </p:spPr>
        <p:txBody>
          <a:bodyPr anchor="t"/>
          <a:lstStyle/>
          <a:p>
            <a:r>
              <a:rPr lang="en-US" dirty="0"/>
              <a:t>U.S. Air Force photo by J.M. </a:t>
            </a:r>
            <a:r>
              <a:rPr lang="en-US" dirty="0" err="1"/>
              <a:t>Eddins</a:t>
            </a:r>
            <a:r>
              <a:rPr lang="en-US" dirty="0"/>
              <a:t> Jr. </a:t>
            </a:r>
          </a:p>
          <a:p>
            <a:endParaRPr lang="en-US" dirty="0">
              <a:highlight>
                <a:srgbClr val="FFFF00"/>
              </a:highlight>
            </a:endParaRPr>
          </a:p>
        </p:txBody>
      </p:sp>
      <p:sp>
        <p:nvSpPr>
          <p:cNvPr id="8" name="Text Placeholder 3">
            <a:extLst>
              <a:ext uri="{FF2B5EF4-FFF2-40B4-BE49-F238E27FC236}">
                <a16:creationId xmlns:a16="http://schemas.microsoft.com/office/drawing/2014/main" id="{C300777E-4A89-264D-8808-9FAA626F65F0}"/>
              </a:ext>
            </a:extLst>
          </p:cNvPr>
          <p:cNvSpPr txBox="1">
            <a:spLocks/>
          </p:cNvSpPr>
          <p:nvPr/>
        </p:nvSpPr>
        <p:spPr>
          <a:xfrm>
            <a:off x="838200" y="1402902"/>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Characteristics of high functioning groups</a:t>
            </a:r>
          </a:p>
        </p:txBody>
      </p:sp>
      <p:pic>
        <p:nvPicPr>
          <p:cNvPr id="6" name="Picture 5">
            <a:extLst>
              <a:ext uri="{FF2B5EF4-FFF2-40B4-BE49-F238E27FC236}">
                <a16:creationId xmlns:a16="http://schemas.microsoft.com/office/drawing/2014/main" id="{FC7393C3-2D88-404E-BECA-1F6710A595BD}"/>
              </a:ext>
            </a:extLst>
          </p:cNvPr>
          <p:cNvPicPr>
            <a:picLocks noChangeAspect="1"/>
          </p:cNvPicPr>
          <p:nvPr/>
        </p:nvPicPr>
        <p:blipFill>
          <a:blip r:embed="rId3"/>
          <a:stretch>
            <a:fillRect/>
          </a:stretch>
        </p:blipFill>
        <p:spPr>
          <a:xfrm>
            <a:off x="838200" y="2161314"/>
            <a:ext cx="10515600" cy="2956560"/>
          </a:xfrm>
          <a:prstGeom prst="rect">
            <a:avLst/>
          </a:prstGeom>
        </p:spPr>
      </p:pic>
      <p:pic>
        <p:nvPicPr>
          <p:cNvPr id="9" name="Graphic 8">
            <a:extLst>
              <a:ext uri="{FF2B5EF4-FFF2-40B4-BE49-F238E27FC236}">
                <a16:creationId xmlns:a16="http://schemas.microsoft.com/office/drawing/2014/main" id="{9204D25F-328B-3B4F-9280-A365859F8E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7018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3.2</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US" dirty="0"/>
              <a:t>Pausing</a:t>
            </a:r>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i="1" dirty="0"/>
              <a:t>The adaptive school: A sourcebook for developing collaborative groups.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173570"/>
            <a:ext cx="10515600" cy="2116771"/>
          </a:xfrm>
          <a:solidFill>
            <a:schemeClr val="accent6"/>
          </a:solidFill>
        </p:spPr>
        <p:txBody>
          <a:bodyPr/>
          <a:lstStyle/>
          <a:p>
            <a:pPr marL="0" indent="0">
              <a:buNone/>
            </a:pPr>
            <a:r>
              <a:rPr lang="en-US" dirty="0"/>
              <a:t>Ways to do this:</a:t>
            </a:r>
          </a:p>
          <a:p>
            <a:pPr lvl="1"/>
            <a:r>
              <a:rPr lang="en-US" sz="2000" dirty="0"/>
              <a:t>Listen attentively to others with mind and body</a:t>
            </a:r>
          </a:p>
          <a:p>
            <a:pPr lvl="1"/>
            <a:r>
              <a:rPr lang="en-US" sz="2000" dirty="0"/>
              <a:t>Allow time for thought after a contribution is made (3-5 seconds)</a:t>
            </a:r>
          </a:p>
          <a:p>
            <a:pPr lvl="1"/>
            <a:r>
              <a:rPr lang="en-US" sz="2000" dirty="0"/>
              <a:t>Avoid interrupting</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3429001"/>
            <a:ext cx="10515600" cy="2316806"/>
          </a:xfrm>
          <a:solidFill>
            <a:schemeClr val="bg2"/>
          </a:solidFill>
        </p:spPr>
        <p:txBody>
          <a:bodyPr/>
          <a:lstStyle/>
          <a:p>
            <a:pPr marL="0" indent="0">
              <a:buNone/>
            </a:pPr>
            <a:r>
              <a:rPr lang="en-US" dirty="0"/>
              <a:t>Benefits: </a:t>
            </a:r>
          </a:p>
          <a:p>
            <a:pPr lvl="1"/>
            <a:r>
              <a:rPr lang="en-US" sz="2000" dirty="0"/>
              <a:t>Pausing slows down conversations to allow for more “wait time”</a:t>
            </a:r>
          </a:p>
          <a:p>
            <a:pPr lvl="1"/>
            <a:r>
              <a:rPr lang="en-US" sz="2000" dirty="0"/>
              <a:t>Signals to others that their ideas are worth thinking about</a:t>
            </a:r>
          </a:p>
          <a:p>
            <a:pPr lvl="1"/>
            <a:r>
              <a:rPr lang="en-US" sz="2000" dirty="0"/>
              <a:t>Allows for deeper thinking, improves conversation, leads to more deliberate decision-making</a:t>
            </a:r>
          </a:p>
        </p:txBody>
      </p:sp>
      <p:pic>
        <p:nvPicPr>
          <p:cNvPr id="8" name="Graphic 7">
            <a:extLst>
              <a:ext uri="{FF2B5EF4-FFF2-40B4-BE49-F238E27FC236}">
                <a16:creationId xmlns:a16="http://schemas.microsoft.com/office/drawing/2014/main" id="{001D0EC1-2129-AC45-82B0-9B8F45980E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79795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3.3</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 dirty="0"/>
              <a:t>Paraphrasing</a:t>
            </a:r>
            <a:endParaRPr lang="en-US" dirty="0"/>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i="1" dirty="0"/>
              <a:t>The adaptive school: A sourcebook for developing collaborative groups.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173570"/>
            <a:ext cx="10515600" cy="3268918"/>
          </a:xfrm>
          <a:solidFill>
            <a:schemeClr val="accent6"/>
          </a:solidFill>
        </p:spPr>
        <p:txBody>
          <a:bodyPr/>
          <a:lstStyle/>
          <a:p>
            <a:pPr marL="0" indent="0">
              <a:buNone/>
            </a:pPr>
            <a:r>
              <a:rPr lang="en-US" dirty="0"/>
              <a:t>Ways to do this:</a:t>
            </a:r>
          </a:p>
          <a:p>
            <a:pPr marL="914400" lvl="1" indent="-342900">
              <a:spcBef>
                <a:spcPts val="0"/>
              </a:spcBef>
              <a:spcAft>
                <a:spcPts val="0"/>
              </a:spcAft>
              <a:buSzPts val="1800"/>
            </a:pPr>
            <a:r>
              <a:rPr lang="en-US" sz="2000" dirty="0"/>
              <a:t>Acknowledge or clarify content and/or emotions: </a:t>
            </a:r>
            <a:br>
              <a:rPr lang="en-US" sz="2000" dirty="0"/>
            </a:br>
            <a:r>
              <a:rPr lang="en-US" sz="2000" i="1" dirty="0"/>
              <a:t>“It sounds like you’re concerned about…”</a:t>
            </a:r>
            <a:br>
              <a:rPr lang="en-US" sz="2000" i="1" dirty="0"/>
            </a:br>
            <a:endParaRPr lang="en-US" sz="2000" i="1" dirty="0"/>
          </a:p>
          <a:p>
            <a:pPr marL="914400" lvl="1" indent="-342900">
              <a:spcBef>
                <a:spcPts val="0"/>
              </a:spcBef>
              <a:spcAft>
                <a:spcPts val="0"/>
              </a:spcAft>
              <a:buSzPts val="1800"/>
            </a:pPr>
            <a:r>
              <a:rPr lang="en-US" sz="2000" dirty="0"/>
              <a:t>Summarize and organize ideas: </a:t>
            </a:r>
            <a:br>
              <a:rPr lang="en-US" sz="2000" dirty="0"/>
            </a:br>
            <a:r>
              <a:rPr lang="en-US" sz="2000" i="1" dirty="0"/>
              <a:t>“The key points that are being discussed are…”</a:t>
            </a:r>
            <a:br>
              <a:rPr lang="en-US" sz="2000" i="1" dirty="0"/>
            </a:br>
            <a:endParaRPr lang="en-US" sz="2000" i="1" dirty="0"/>
          </a:p>
          <a:p>
            <a:pPr marL="914400" lvl="1" indent="-342900">
              <a:spcBef>
                <a:spcPts val="0"/>
              </a:spcBef>
              <a:spcAft>
                <a:spcPts val="0"/>
              </a:spcAft>
              <a:buSzPts val="1800"/>
            </a:pPr>
            <a:r>
              <a:rPr lang="en-US" sz="2000" dirty="0"/>
              <a:t>Shift the conversation up or down a level of abstraction: </a:t>
            </a:r>
            <a:br>
              <a:rPr lang="en-US" sz="2000" dirty="0"/>
            </a:br>
            <a:r>
              <a:rPr lang="en-US" sz="2000" i="1" dirty="0"/>
              <a:t>“From these concerns, a major goal seems to be…”</a:t>
            </a:r>
            <a:br>
              <a:rPr lang="en-US" sz="2000" i="1" dirty="0"/>
            </a:br>
            <a:r>
              <a:rPr lang="en-US" sz="2000" i="1" dirty="0"/>
              <a:t>“Several people have voiced this big idea. Can we begin to outline goals?</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4528457"/>
            <a:ext cx="10515600" cy="1217349"/>
          </a:xfrm>
          <a:solidFill>
            <a:schemeClr val="bg2"/>
          </a:solidFill>
        </p:spPr>
        <p:txBody>
          <a:bodyPr/>
          <a:lstStyle/>
          <a:p>
            <a:pPr marL="0" indent="0">
              <a:buNone/>
            </a:pPr>
            <a:r>
              <a:rPr lang="en-US" dirty="0"/>
              <a:t>Benefits: </a:t>
            </a:r>
          </a:p>
          <a:p>
            <a:pPr marL="914400" lvl="1" indent="-342900">
              <a:spcBef>
                <a:spcPts val="0"/>
              </a:spcBef>
              <a:spcAft>
                <a:spcPts val="0"/>
              </a:spcAft>
              <a:buSzPts val="1800"/>
            </a:pPr>
            <a:r>
              <a:rPr lang="en-US" sz="2000" dirty="0"/>
              <a:t>Paraphrasing helps teams hear and understand one another</a:t>
            </a:r>
          </a:p>
          <a:p>
            <a:pPr marL="914400" lvl="1" indent="-342900">
              <a:spcBef>
                <a:spcPts val="0"/>
              </a:spcBef>
              <a:spcAft>
                <a:spcPts val="0"/>
              </a:spcAft>
              <a:buSzPts val="1800"/>
            </a:pPr>
            <a:r>
              <a:rPr lang="en-US" sz="2000" dirty="0"/>
              <a:t>Attempting to understand one another reduces group tension</a:t>
            </a:r>
            <a:endParaRPr lang="en-US" sz="2000" i="1" dirty="0"/>
          </a:p>
        </p:txBody>
      </p:sp>
      <p:pic>
        <p:nvPicPr>
          <p:cNvPr id="8" name="Graphic 7">
            <a:extLst>
              <a:ext uri="{FF2B5EF4-FFF2-40B4-BE49-F238E27FC236}">
                <a16:creationId xmlns:a16="http://schemas.microsoft.com/office/drawing/2014/main" id="{4D8505BD-70D7-8449-B8A8-13D075E16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773410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3.4</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lstStyle/>
          <a:p>
            <a:r>
              <a:rPr lang="en" dirty="0"/>
              <a:t>Probing for Specificity</a:t>
            </a:r>
            <a:endParaRPr lang="en-US" dirty="0"/>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i="1" dirty="0"/>
              <a:t>The adaptive school: A sourcebook for developing collaborative groups.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173570"/>
            <a:ext cx="10515600" cy="2839246"/>
          </a:xfrm>
          <a:solidFill>
            <a:schemeClr val="accent6"/>
          </a:solidFill>
        </p:spPr>
        <p:txBody>
          <a:bodyPr/>
          <a:lstStyle/>
          <a:p>
            <a:pPr marL="0" indent="0">
              <a:buNone/>
            </a:pPr>
            <a:r>
              <a:rPr lang="en-US" dirty="0"/>
              <a:t>Ways to do this:</a:t>
            </a:r>
          </a:p>
          <a:p>
            <a:pPr marL="914400" lvl="1" indent="-342900">
              <a:spcBef>
                <a:spcPts val="0"/>
              </a:spcBef>
              <a:spcAft>
                <a:spcPts val="0"/>
              </a:spcAft>
              <a:buSzPts val="1800"/>
            </a:pPr>
            <a:r>
              <a:rPr lang="en-US" sz="2000" dirty="0"/>
              <a:t>Ask questions to clarify facts, ideas, stories</a:t>
            </a:r>
          </a:p>
          <a:p>
            <a:pPr marL="914400" lvl="1" indent="-342900">
              <a:spcBef>
                <a:spcPts val="0"/>
              </a:spcBef>
              <a:spcAft>
                <a:spcPts val="0"/>
              </a:spcAft>
              <a:buSzPts val="1800"/>
            </a:pPr>
            <a:r>
              <a:rPr lang="en-US" sz="2000" dirty="0"/>
              <a:t>Ask questions to clarify explanations, implications, consequences</a:t>
            </a:r>
          </a:p>
          <a:p>
            <a:pPr marL="914400" lvl="1" indent="-342900">
              <a:spcBef>
                <a:spcPts val="0"/>
              </a:spcBef>
              <a:spcAft>
                <a:spcPts val="0"/>
              </a:spcAft>
              <a:buSzPts val="1800"/>
            </a:pPr>
            <a:r>
              <a:rPr lang="en-US" sz="2000" dirty="0"/>
              <a:t>Ask questions to surface assumptions, beliefs, values</a:t>
            </a:r>
          </a:p>
          <a:p>
            <a:pPr marL="914400" lvl="1" indent="-342900">
              <a:spcBef>
                <a:spcPts val="0"/>
              </a:spcBef>
              <a:spcAft>
                <a:spcPts val="0"/>
              </a:spcAft>
              <a:buSzPts val="1800"/>
            </a:pPr>
            <a:r>
              <a:rPr lang="en-US" sz="2000" dirty="0"/>
              <a:t>Ask questions to define words used in conversation</a:t>
            </a:r>
          </a:p>
          <a:p>
            <a:pPr marL="1371600" lvl="2" indent="-342900">
              <a:spcBef>
                <a:spcPts val="0"/>
              </a:spcBef>
              <a:spcAft>
                <a:spcPts val="0"/>
              </a:spcAft>
              <a:buSzPts val="1800"/>
            </a:pPr>
            <a:r>
              <a:rPr lang="en-US" sz="2000" dirty="0"/>
              <a:t>E.g. vague nouns (“they”), actions (“improve”), comparators (“the best”), rules (“should”) and universal quantifiers (“everyone”)</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4098785"/>
            <a:ext cx="10515600" cy="1647021"/>
          </a:xfrm>
          <a:solidFill>
            <a:schemeClr val="bg2"/>
          </a:solidFill>
        </p:spPr>
        <p:txBody>
          <a:bodyPr/>
          <a:lstStyle/>
          <a:p>
            <a:pPr marL="0" indent="0">
              <a:buNone/>
            </a:pPr>
            <a:r>
              <a:rPr lang="en-US" dirty="0"/>
              <a:t>Benefits: </a:t>
            </a:r>
          </a:p>
          <a:p>
            <a:pPr marL="914400" lvl="1" indent="-342900">
              <a:spcBef>
                <a:spcPts val="0"/>
              </a:spcBef>
              <a:spcAft>
                <a:spcPts val="0"/>
              </a:spcAft>
              <a:buSzPts val="1800"/>
            </a:pPr>
            <a:r>
              <a:rPr lang="en-US" sz="2000" dirty="0"/>
              <a:t>Probing for specificity clarifies things that are not fully understood, avoids misunderstandings</a:t>
            </a:r>
          </a:p>
          <a:p>
            <a:pPr marL="914400" lvl="1" indent="-342900">
              <a:spcBef>
                <a:spcPts val="0"/>
              </a:spcBef>
              <a:spcAft>
                <a:spcPts val="0"/>
              </a:spcAft>
              <a:buSzPts val="1800"/>
            </a:pPr>
            <a:r>
              <a:rPr lang="en-US" sz="2000" dirty="0"/>
              <a:t>Defining terms helps to move groups toward decision-making</a:t>
            </a:r>
          </a:p>
        </p:txBody>
      </p:sp>
      <p:pic>
        <p:nvPicPr>
          <p:cNvPr id="8" name="Graphic 7">
            <a:extLst>
              <a:ext uri="{FF2B5EF4-FFF2-40B4-BE49-F238E27FC236}">
                <a16:creationId xmlns:a16="http://schemas.microsoft.com/office/drawing/2014/main" id="{DE97125F-CD7B-3B4A-BC0F-7B5A8665F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222851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3.5</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normAutofit fontScale="90000"/>
          </a:bodyPr>
          <a:lstStyle/>
          <a:p>
            <a:r>
              <a:rPr lang="en" dirty="0"/>
              <a:t>Putting Ideas on the Table (&amp; pulling them off)</a:t>
            </a:r>
            <a:endParaRPr lang="en-US" dirty="0"/>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i="1" dirty="0"/>
              <a:t>The adaptive school: A sourcebook for developing collaborative groups.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395248"/>
            <a:ext cx="10515600" cy="2116771"/>
          </a:xfrm>
          <a:solidFill>
            <a:schemeClr val="accent6"/>
          </a:solidFill>
        </p:spPr>
        <p:txBody>
          <a:bodyPr/>
          <a:lstStyle/>
          <a:p>
            <a:pPr marL="0" indent="0">
              <a:buNone/>
            </a:pPr>
            <a:r>
              <a:rPr lang="en-US" dirty="0"/>
              <a:t>Ways to do this:</a:t>
            </a:r>
          </a:p>
          <a:p>
            <a:pPr marL="914400" lvl="1" indent="-342900">
              <a:spcBef>
                <a:spcPts val="0"/>
              </a:spcBef>
              <a:spcAft>
                <a:spcPts val="0"/>
              </a:spcAft>
              <a:buSzPts val="1800"/>
            </a:pPr>
            <a:r>
              <a:rPr lang="en-US" sz="2000" dirty="0"/>
              <a:t>Provide facts, inferences, ideas, opinions, suggestions</a:t>
            </a:r>
          </a:p>
          <a:p>
            <a:pPr marL="914400" lvl="1" indent="-342900">
              <a:spcBef>
                <a:spcPts val="0"/>
              </a:spcBef>
              <a:spcAft>
                <a:spcPts val="0"/>
              </a:spcAft>
              <a:buSzPts val="1800"/>
            </a:pPr>
            <a:r>
              <a:rPr lang="en-US" sz="2000" dirty="0"/>
              <a:t>State the intention of communication: </a:t>
            </a:r>
            <a:r>
              <a:rPr lang="en-US" sz="2000" i="1" dirty="0"/>
              <a:t>“Here’s an idea to consider...”</a:t>
            </a:r>
          </a:p>
          <a:p>
            <a:pPr marL="914400" lvl="1" indent="-342900">
              <a:spcBef>
                <a:spcPts val="0"/>
              </a:spcBef>
              <a:spcAft>
                <a:spcPts val="0"/>
              </a:spcAft>
              <a:buSzPts val="1800"/>
            </a:pPr>
            <a:r>
              <a:rPr lang="en-US" sz="2000" dirty="0"/>
              <a:t>Explain reasoning for one’s contribution: </a:t>
            </a:r>
            <a:r>
              <a:rPr lang="en-US" sz="2000" i="1" dirty="0"/>
              <a:t>“I feel strongly about this because...”</a:t>
            </a:r>
          </a:p>
          <a:p>
            <a:pPr marL="914400" lvl="1" indent="-342900">
              <a:spcBef>
                <a:spcPts val="0"/>
              </a:spcBef>
              <a:spcAft>
                <a:spcPts val="0"/>
              </a:spcAft>
              <a:buSzPts val="1800"/>
            </a:pPr>
            <a:r>
              <a:rPr lang="en-US" sz="2000" dirty="0"/>
              <a:t>Remove one’s own ideas: </a:t>
            </a:r>
            <a:r>
              <a:rPr lang="en-US" sz="2000" i="1" dirty="0"/>
              <a:t>“I think my idea is blocking us, let’s move on”</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3650679"/>
            <a:ext cx="10515600" cy="1946563"/>
          </a:xfrm>
          <a:solidFill>
            <a:schemeClr val="bg2"/>
          </a:solidFill>
        </p:spPr>
        <p:txBody>
          <a:bodyPr/>
          <a:lstStyle/>
          <a:p>
            <a:pPr marL="0" indent="0">
              <a:buNone/>
            </a:pPr>
            <a:r>
              <a:rPr lang="en-US" dirty="0"/>
              <a:t>Benefits: </a:t>
            </a:r>
          </a:p>
          <a:p>
            <a:pPr marL="914400" lvl="1" indent="-342900">
              <a:spcBef>
                <a:spcPts val="0"/>
              </a:spcBef>
              <a:spcAft>
                <a:spcPts val="0"/>
              </a:spcAft>
              <a:buSzPts val="1800"/>
            </a:pPr>
            <a:r>
              <a:rPr lang="en-US" sz="2000" dirty="0"/>
              <a:t>Ideas are the heart of meaningful discussion</a:t>
            </a:r>
          </a:p>
          <a:p>
            <a:pPr marL="914400" lvl="1" indent="-342900">
              <a:spcBef>
                <a:spcPts val="0"/>
              </a:spcBef>
              <a:spcAft>
                <a:spcPts val="0"/>
              </a:spcAft>
              <a:buSzPts val="1800"/>
            </a:pPr>
            <a:r>
              <a:rPr lang="en-US" sz="2000" dirty="0"/>
              <a:t>By labeling intentions before stating ideas, they are more likely to be understood</a:t>
            </a:r>
          </a:p>
          <a:p>
            <a:pPr marL="914400" lvl="1" indent="-342900">
              <a:spcBef>
                <a:spcPts val="0"/>
              </a:spcBef>
              <a:spcAft>
                <a:spcPts val="0"/>
              </a:spcAft>
              <a:buSzPts val="1800"/>
            </a:pPr>
            <a:r>
              <a:rPr lang="en-US" sz="2000" dirty="0"/>
              <a:t>Removing an idea that blocks dialogue can lead to decision-making</a:t>
            </a:r>
          </a:p>
        </p:txBody>
      </p:sp>
      <p:pic>
        <p:nvPicPr>
          <p:cNvPr id="8" name="Graphic 7">
            <a:extLst>
              <a:ext uri="{FF2B5EF4-FFF2-40B4-BE49-F238E27FC236}">
                <a16:creationId xmlns:a16="http://schemas.microsoft.com/office/drawing/2014/main" id="{0A29BA4E-2A16-9C4A-B12A-8C76200874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727181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3.6</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normAutofit/>
          </a:bodyPr>
          <a:lstStyle/>
          <a:p>
            <a:r>
              <a:rPr lang="en" dirty="0"/>
              <a:t>Paying Attention to Self and Others</a:t>
            </a:r>
            <a:endParaRPr lang="en-US" dirty="0"/>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i="1" dirty="0"/>
              <a:t>The adaptive school: A sourcebook for developing collaborative groups.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351370"/>
            <a:ext cx="10515600" cy="1803399"/>
          </a:xfrm>
          <a:solidFill>
            <a:schemeClr val="accent6"/>
          </a:solidFill>
        </p:spPr>
        <p:txBody>
          <a:bodyPr/>
          <a:lstStyle/>
          <a:p>
            <a:pPr marL="0" indent="0">
              <a:buNone/>
            </a:pPr>
            <a:r>
              <a:rPr lang="en-US" dirty="0"/>
              <a:t>Ways to do this:</a:t>
            </a:r>
          </a:p>
          <a:p>
            <a:pPr marL="914400" lvl="1" indent="-342900">
              <a:spcBef>
                <a:spcPts val="0"/>
              </a:spcBef>
              <a:spcAft>
                <a:spcPts val="0"/>
              </a:spcAft>
              <a:buSzPts val="1800"/>
            </a:pPr>
            <a:r>
              <a:rPr lang="en-US" sz="2000" dirty="0"/>
              <a:t>Stay aware of one’s thoughts and feelings in conversation</a:t>
            </a:r>
          </a:p>
          <a:p>
            <a:pPr marL="914400" lvl="1" indent="-342900">
              <a:spcBef>
                <a:spcPts val="0"/>
              </a:spcBef>
              <a:spcAft>
                <a:spcPts val="0"/>
              </a:spcAft>
              <a:buSzPts val="1800"/>
            </a:pPr>
            <a:r>
              <a:rPr lang="en-US" sz="2000" dirty="0"/>
              <a:t>Stay aware of others’ verbal and non-verbal communications</a:t>
            </a:r>
          </a:p>
          <a:p>
            <a:pPr marL="914400" lvl="1" indent="-342900">
              <a:spcBef>
                <a:spcPts val="0"/>
              </a:spcBef>
              <a:spcAft>
                <a:spcPts val="0"/>
              </a:spcAft>
              <a:buSzPts val="1800"/>
            </a:pPr>
            <a:r>
              <a:rPr lang="en-US" sz="2000" dirty="0"/>
              <a:t>Stay aware of the relevance of one’s ideas to the group’s vision and goals</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3267076"/>
            <a:ext cx="10515600" cy="1803399"/>
          </a:xfrm>
          <a:solidFill>
            <a:schemeClr val="bg2"/>
          </a:solidFill>
        </p:spPr>
        <p:txBody>
          <a:bodyPr/>
          <a:lstStyle/>
          <a:p>
            <a:pPr marL="0" indent="0">
              <a:buNone/>
            </a:pPr>
            <a:r>
              <a:rPr lang="en-US" dirty="0"/>
              <a:t>Benefits: </a:t>
            </a:r>
          </a:p>
          <a:p>
            <a:pPr marL="914400" lvl="1" indent="-342900">
              <a:spcBef>
                <a:spcPts val="0"/>
              </a:spcBef>
              <a:spcAft>
                <a:spcPts val="0"/>
              </a:spcAft>
              <a:buSzPts val="1800"/>
            </a:pPr>
            <a:r>
              <a:rPr lang="en" sz="2000" dirty="0"/>
              <a:t>Communication improves when everyone focuses not only on being aware of what is said, but how it is said, and how this relates to the group’s goals.</a:t>
            </a:r>
            <a:endParaRPr lang="en-US" sz="2000" dirty="0"/>
          </a:p>
        </p:txBody>
      </p:sp>
      <p:pic>
        <p:nvPicPr>
          <p:cNvPr id="8" name="Graphic 7">
            <a:extLst>
              <a:ext uri="{FF2B5EF4-FFF2-40B4-BE49-F238E27FC236}">
                <a16:creationId xmlns:a16="http://schemas.microsoft.com/office/drawing/2014/main" id="{C179ED65-D694-9F44-8EC9-4602535CD7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528423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3.7</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normAutofit/>
          </a:bodyPr>
          <a:lstStyle/>
          <a:p>
            <a:r>
              <a:rPr lang="en" dirty="0"/>
              <a:t>Presuming Positive Intentions</a:t>
            </a:r>
            <a:endParaRPr lang="en-US" dirty="0"/>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i="1" dirty="0"/>
              <a:t>The adaptive school: A sourcebook for developing collaborative groups.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173570"/>
            <a:ext cx="10515600" cy="2915830"/>
          </a:xfrm>
          <a:solidFill>
            <a:schemeClr val="accent6"/>
          </a:solidFill>
        </p:spPr>
        <p:txBody>
          <a:bodyPr/>
          <a:lstStyle/>
          <a:p>
            <a:r>
              <a:rPr lang="en-US" dirty="0"/>
              <a:t>Ways to do this:</a:t>
            </a:r>
          </a:p>
          <a:p>
            <a:pPr marL="914400" lvl="1" indent="-342900">
              <a:spcBef>
                <a:spcPts val="0"/>
              </a:spcBef>
              <a:spcAft>
                <a:spcPts val="0"/>
              </a:spcAft>
              <a:buSzPts val="1800"/>
            </a:pPr>
            <a:r>
              <a:rPr lang="en-US" sz="2000" dirty="0"/>
              <a:t>Assume others on the team are acting from positive and constructive intentions</a:t>
            </a:r>
          </a:p>
          <a:p>
            <a:pPr marL="914400" lvl="1" indent="-342900">
              <a:spcBef>
                <a:spcPts val="0"/>
              </a:spcBef>
              <a:spcAft>
                <a:spcPts val="0"/>
              </a:spcAft>
              <a:buSzPts val="1800"/>
            </a:pPr>
            <a:r>
              <a:rPr lang="en-US" sz="2000" dirty="0"/>
              <a:t>Question your own assumptions before commenting on something</a:t>
            </a:r>
          </a:p>
          <a:p>
            <a:pPr marL="914400" lvl="1" indent="-342900">
              <a:spcBef>
                <a:spcPts val="0"/>
              </a:spcBef>
              <a:spcAft>
                <a:spcPts val="0"/>
              </a:spcAft>
              <a:buSzPts val="1800"/>
            </a:pPr>
            <a:r>
              <a:rPr lang="en-US" sz="2000" dirty="0"/>
              <a:t>Signal your positive intentions toward others:</a:t>
            </a:r>
          </a:p>
          <a:p>
            <a:pPr marL="1371600" lvl="2" indent="-342900">
              <a:spcBef>
                <a:spcPts val="0"/>
              </a:spcBef>
              <a:spcAft>
                <a:spcPts val="0"/>
              </a:spcAft>
              <a:buSzPts val="1800"/>
            </a:pPr>
            <a:r>
              <a:rPr lang="en-US" sz="2000" i="1" dirty="0"/>
              <a:t>“I assume you might think differently, so what are your ideas?”</a:t>
            </a:r>
          </a:p>
          <a:p>
            <a:pPr marL="1371600" lvl="2" indent="-342900">
              <a:spcBef>
                <a:spcPts val="0"/>
              </a:spcBef>
              <a:spcAft>
                <a:spcPts val="0"/>
              </a:spcAft>
              <a:buSzPts val="1800"/>
            </a:pPr>
            <a:r>
              <a:rPr lang="en-US" sz="2000" i="1" dirty="0"/>
              <a:t>“Am I hearing you correctly? Do you think we should change course?”</a:t>
            </a:r>
          </a:p>
          <a:p>
            <a:pPr marL="1371600" lvl="2" indent="-342900">
              <a:spcBef>
                <a:spcPts val="0"/>
              </a:spcBef>
              <a:spcAft>
                <a:spcPts val="0"/>
              </a:spcAft>
              <a:buSzPts val="1800"/>
            </a:pPr>
            <a:r>
              <a:rPr lang="en-US" sz="2000" i="1" dirty="0"/>
              <a:t>“I’m not getting how this connects to our vision. Can you fill me in?” </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4194629"/>
            <a:ext cx="10515600" cy="1347978"/>
          </a:xfrm>
          <a:solidFill>
            <a:schemeClr val="bg2"/>
          </a:solidFill>
        </p:spPr>
        <p:txBody>
          <a:bodyPr/>
          <a:lstStyle/>
          <a:p>
            <a:r>
              <a:rPr lang="en-US" dirty="0"/>
              <a:t>Benefits: </a:t>
            </a:r>
          </a:p>
          <a:p>
            <a:pPr marL="914400" lvl="1" indent="-342900">
              <a:spcBef>
                <a:spcPts val="0"/>
              </a:spcBef>
              <a:spcAft>
                <a:spcPts val="0"/>
              </a:spcAft>
              <a:buSzPts val="1800"/>
            </a:pPr>
            <a:r>
              <a:rPr lang="en-US" sz="2000" dirty="0"/>
              <a:t>Presuming positive intentions helps a group have constructive disagreement, and builds trust</a:t>
            </a:r>
          </a:p>
        </p:txBody>
      </p:sp>
      <p:pic>
        <p:nvPicPr>
          <p:cNvPr id="8" name="Graphic 7">
            <a:extLst>
              <a:ext uri="{FF2B5EF4-FFF2-40B4-BE49-F238E27FC236}">
                <a16:creationId xmlns:a16="http://schemas.microsoft.com/office/drawing/2014/main" id="{C8A28B86-F5B5-4141-826E-6930FDEAC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961258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3.8</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normAutofit fontScale="90000"/>
          </a:bodyPr>
          <a:lstStyle/>
          <a:p>
            <a:r>
              <a:rPr lang="en" dirty="0"/>
              <a:t>Pursuing a Balance between Advocacy and Inquiry</a:t>
            </a:r>
            <a:endParaRPr lang="en-US" dirty="0"/>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i="1" dirty="0"/>
              <a:t>The adaptive school: A sourcebook for developing collaborative groups.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502229"/>
            <a:ext cx="10515600" cy="2809631"/>
          </a:xfrm>
          <a:solidFill>
            <a:schemeClr val="accent6"/>
          </a:solidFill>
        </p:spPr>
        <p:txBody>
          <a:bodyPr/>
          <a:lstStyle/>
          <a:p>
            <a:pPr marL="114300" indent="0">
              <a:spcBef>
                <a:spcPts val="0"/>
              </a:spcBef>
              <a:spcAft>
                <a:spcPts val="0"/>
              </a:spcAft>
              <a:buSzPts val="1800"/>
              <a:buNone/>
            </a:pPr>
            <a:r>
              <a:rPr lang="en-US" dirty="0"/>
              <a:t>Advocacy: influencing others’ thinking, supports decision-making</a:t>
            </a:r>
            <a:br>
              <a:rPr lang="en-US" dirty="0"/>
            </a:br>
            <a:endParaRPr lang="en-US" dirty="0"/>
          </a:p>
          <a:p>
            <a:pPr marL="114300" indent="0">
              <a:spcBef>
                <a:spcPts val="0"/>
              </a:spcBef>
              <a:spcAft>
                <a:spcPts val="0"/>
              </a:spcAft>
              <a:buSzPts val="1800"/>
              <a:buNone/>
            </a:pPr>
            <a:r>
              <a:rPr lang="en-US" dirty="0"/>
              <a:t>Inquiry: understanding others’ thinking, supports understanding</a:t>
            </a:r>
            <a:br>
              <a:rPr lang="en-US" dirty="0"/>
            </a:br>
            <a:endParaRPr lang="en-US" dirty="0"/>
          </a:p>
          <a:p>
            <a:pPr marL="114300" indent="0">
              <a:spcBef>
                <a:spcPts val="0"/>
              </a:spcBef>
              <a:spcAft>
                <a:spcPts val="0"/>
              </a:spcAft>
              <a:buSzPts val="1800"/>
              <a:buNone/>
            </a:pPr>
            <a:r>
              <a:rPr lang="en-US" dirty="0"/>
              <a:t>Ways to do this:</a:t>
            </a:r>
          </a:p>
          <a:p>
            <a:pPr marL="857250" lvl="1" indent="-285750">
              <a:spcBef>
                <a:spcPts val="0"/>
              </a:spcBef>
              <a:spcAft>
                <a:spcPts val="0"/>
              </a:spcAft>
              <a:buSzPts val="1800"/>
            </a:pPr>
            <a:r>
              <a:rPr lang="en-US" sz="2000" dirty="0"/>
              <a:t>Invite inquiries from others: </a:t>
            </a:r>
            <a:r>
              <a:rPr lang="en-US" sz="2000" i="1" dirty="0"/>
              <a:t>“Do you see flaws in my reasoning?”</a:t>
            </a:r>
          </a:p>
          <a:p>
            <a:pPr marL="857250" lvl="1" indent="-285750">
              <a:spcBef>
                <a:spcPts val="0"/>
              </a:spcBef>
              <a:spcAft>
                <a:spcPts val="0"/>
              </a:spcAft>
              <a:buSzPts val="1800"/>
            </a:pPr>
            <a:r>
              <a:rPr lang="en-US" sz="2000" dirty="0"/>
              <a:t>Inquire about others: </a:t>
            </a:r>
            <a:r>
              <a:rPr lang="en-US" sz="2000" i="1" dirty="0"/>
              <a:t>“Can you help me understand your reasoning?”</a:t>
            </a:r>
          </a:p>
          <a:p>
            <a:pPr marL="857250" lvl="1" indent="-285750">
              <a:spcBef>
                <a:spcPts val="0"/>
              </a:spcBef>
              <a:spcAft>
                <a:spcPts val="0"/>
              </a:spcAft>
              <a:buSzPts val="1800"/>
            </a:pPr>
            <a:r>
              <a:rPr lang="en-US" sz="2000" dirty="0"/>
              <a:t>Disagree respectfully: </a:t>
            </a:r>
            <a:r>
              <a:rPr lang="en-US" sz="2000" i="1" dirty="0"/>
              <a:t>“I am seeing this from the point of view of…”</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4397829"/>
            <a:ext cx="10515600" cy="1347978"/>
          </a:xfrm>
          <a:solidFill>
            <a:schemeClr val="bg2"/>
          </a:solidFill>
        </p:spPr>
        <p:txBody>
          <a:bodyPr/>
          <a:lstStyle/>
          <a:p>
            <a:pPr marL="0" indent="0">
              <a:buNone/>
            </a:pPr>
            <a:r>
              <a:rPr lang="en-US" dirty="0"/>
              <a:t>Benefits: </a:t>
            </a:r>
          </a:p>
          <a:p>
            <a:pPr marL="914400" lvl="1" indent="-342900">
              <a:spcBef>
                <a:spcPts val="0"/>
              </a:spcBef>
              <a:spcAft>
                <a:spcPts val="0"/>
              </a:spcAft>
              <a:buSzPts val="1800"/>
            </a:pPr>
            <a:r>
              <a:rPr lang="en-US" sz="2000" dirty="0"/>
              <a:t>Presuming positive intentions helps a group have constructive disagreement, and builds trust</a:t>
            </a:r>
          </a:p>
        </p:txBody>
      </p:sp>
      <p:pic>
        <p:nvPicPr>
          <p:cNvPr id="8" name="Graphic 7">
            <a:extLst>
              <a:ext uri="{FF2B5EF4-FFF2-40B4-BE49-F238E27FC236}">
                <a16:creationId xmlns:a16="http://schemas.microsoft.com/office/drawing/2014/main" id="{6D49149F-E86D-3A47-AA55-8BB9081CF2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43213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1.1</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1" y="1788160"/>
            <a:ext cx="3437020" cy="4441190"/>
          </a:xfrm>
        </p:spPr>
        <p:txBody>
          <a:bodyPr>
            <a:noAutofit/>
          </a:bodyPr>
          <a:lstStyle/>
          <a:p>
            <a:pPr marL="0" indent="0">
              <a:buNone/>
            </a:pPr>
            <a:r>
              <a:rPr lang="en-US" sz="1800" dirty="0"/>
              <a:t>Definitions: </a:t>
            </a:r>
          </a:p>
          <a:p>
            <a:r>
              <a:rPr lang="en-US" sz="1800" dirty="0"/>
              <a:t>Students have unique expertise.</a:t>
            </a:r>
          </a:p>
          <a:p>
            <a:r>
              <a:rPr lang="en-US" sz="1800" dirty="0"/>
              <a:t>The group seeks diverse student perspectives on an ongoing basis.</a:t>
            </a:r>
          </a:p>
          <a:p>
            <a:r>
              <a:rPr lang="en-US" sz="1800" dirty="0"/>
              <a:t>Students and faculty share power and decision-making.</a:t>
            </a:r>
          </a:p>
          <a:p>
            <a:r>
              <a:rPr lang="en-US" sz="1800" dirty="0"/>
              <a:t>Students see themselves as partners in the change process.</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4377490" y="1788160"/>
            <a:ext cx="3437020" cy="4441190"/>
          </a:xfrm>
        </p:spPr>
        <p:txBody>
          <a:bodyPr>
            <a:noAutofit/>
          </a:bodyPr>
          <a:lstStyle/>
          <a:p>
            <a:pPr marL="0" indent="0">
              <a:buNone/>
            </a:pPr>
            <a:r>
              <a:rPr lang="en-US" sz="1800" dirty="0"/>
              <a:t>Benefits:</a:t>
            </a:r>
          </a:p>
          <a:p>
            <a:r>
              <a:rPr lang="en-US" sz="1800" dirty="0">
                <a:solidFill>
                  <a:schemeClr val="dk1"/>
                </a:solidFill>
              </a:rPr>
              <a:t>Students understand their experience.</a:t>
            </a:r>
          </a:p>
          <a:p>
            <a:r>
              <a:rPr lang="en-US" sz="1800" dirty="0">
                <a:solidFill>
                  <a:schemeClr val="dk1"/>
                </a:solidFill>
              </a:rPr>
              <a:t>Students are best situated to understand how a given change impacts them.</a:t>
            </a:r>
          </a:p>
          <a:p>
            <a:r>
              <a:rPr lang="en-US" sz="1800" dirty="0">
                <a:solidFill>
                  <a:schemeClr val="dk1"/>
                </a:solidFill>
              </a:rPr>
              <a:t>Participation increases students’ motivation, confidence, and sense of belonging.</a:t>
            </a:r>
          </a:p>
          <a:p>
            <a:pPr>
              <a:spcBef>
                <a:spcPts val="2133"/>
              </a:spcBef>
              <a:spcAft>
                <a:spcPts val="2133"/>
              </a:spcAft>
            </a:pPr>
            <a:endParaRPr lang="en-US" sz="1400" dirty="0">
              <a:solidFill>
                <a:schemeClr val="dk1"/>
              </a:solidFill>
            </a:endParaRPr>
          </a:p>
          <a:p>
            <a:endParaRPr lang="en-US" sz="14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7916779" y="1788160"/>
            <a:ext cx="3437020" cy="4441190"/>
          </a:xfrm>
        </p:spPr>
        <p:txBody>
          <a:bodyPr>
            <a:noAutofit/>
          </a:bodyPr>
          <a:lstStyle/>
          <a:p>
            <a:pPr marL="0" indent="0">
              <a:buNone/>
            </a:pPr>
            <a:r>
              <a:rPr lang="en-US" sz="1800" dirty="0"/>
              <a:t>Challenges: </a:t>
            </a:r>
          </a:p>
          <a:p>
            <a:r>
              <a:rPr lang="en-US" sz="1800" dirty="0">
                <a:solidFill>
                  <a:schemeClr val="dk1"/>
                </a:solidFill>
              </a:rPr>
              <a:t>Institutional structures often exclude students.</a:t>
            </a:r>
          </a:p>
          <a:p>
            <a:r>
              <a:rPr lang="en-US" sz="1800" dirty="0">
                <a:solidFill>
                  <a:schemeClr val="dk1"/>
                </a:solidFill>
              </a:rPr>
              <a:t>Ethical, thoughtful partnerships with </a:t>
            </a:r>
            <a:br>
              <a:rPr lang="en-US" sz="1800" dirty="0">
                <a:solidFill>
                  <a:schemeClr val="dk1"/>
                </a:solidFill>
              </a:rPr>
            </a:br>
            <a:r>
              <a:rPr lang="en-US" sz="1800" dirty="0">
                <a:solidFill>
                  <a:schemeClr val="dk1"/>
                </a:solidFill>
              </a:rPr>
              <a:t>students require work.</a:t>
            </a:r>
          </a:p>
          <a:p>
            <a:r>
              <a:rPr lang="en-US" sz="1800" dirty="0">
                <a:solidFill>
                  <a:schemeClr val="dk1"/>
                </a:solidFill>
              </a:rPr>
              <a:t>Student partnerships run counter to the cultural norm of “faculty-as-deciders”.</a:t>
            </a:r>
          </a:p>
          <a:p>
            <a:endParaRPr lang="en-US" sz="1400" dirty="0"/>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a:bodyPr>
          <a:lstStyle/>
          <a:p>
            <a:r>
              <a:rPr lang="en" sz="3200" dirty="0"/>
              <a:t>Students are partners in the educational process.</a:t>
            </a:r>
            <a:endParaRPr lang="en-US" sz="3200" dirty="0"/>
          </a:p>
        </p:txBody>
      </p:sp>
      <p:sp>
        <p:nvSpPr>
          <p:cNvPr id="4" name="Text Placeholder 3">
            <a:extLst>
              <a:ext uri="{FF2B5EF4-FFF2-40B4-BE49-F238E27FC236}">
                <a16:creationId xmlns:a16="http://schemas.microsoft.com/office/drawing/2014/main" id="{E8211011-C0A0-4D11-8BE2-D744A453317E}"/>
              </a:ext>
            </a:extLst>
          </p:cNvPr>
          <p:cNvSpPr>
            <a:spLocks noGrp="1"/>
          </p:cNvSpPr>
          <p:nvPr>
            <p:ph type="body" sz="quarter" idx="18"/>
          </p:nvPr>
        </p:nvSpPr>
        <p:spPr/>
        <p:txBody>
          <a:bodyPr/>
          <a:lstStyle/>
          <a:p>
            <a:r>
              <a:rPr lang="en" dirty="0"/>
              <a:t>DAT Core Principle 1</a:t>
            </a:r>
            <a:endParaRPr lang="en-US" dirty="0"/>
          </a:p>
        </p:txBody>
      </p:sp>
      <p:pic>
        <p:nvPicPr>
          <p:cNvPr id="14" name="Graphic 13">
            <a:extLst>
              <a:ext uri="{FF2B5EF4-FFF2-40B4-BE49-F238E27FC236}">
                <a16:creationId xmlns:a16="http://schemas.microsoft.com/office/drawing/2014/main" id="{79708645-CD84-6C4F-A4D2-B57FD4B0A9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5835"/>
            <a:ext cx="838200" cy="293370"/>
          </a:xfrm>
          <a:prstGeom prst="rect">
            <a:avLst/>
          </a:prstGeom>
        </p:spPr>
      </p:pic>
    </p:spTree>
    <p:extLst>
      <p:ext uri="{BB962C8B-B14F-4D97-AF65-F5344CB8AC3E}">
        <p14:creationId xmlns:p14="http://schemas.microsoft.com/office/powerpoint/2010/main" val="3617199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3.9</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normAutofit/>
          </a:bodyPr>
          <a:lstStyle/>
          <a:p>
            <a:r>
              <a:rPr lang="en" dirty="0"/>
              <a:t>Practicing Cultural Proficiency</a:t>
            </a:r>
            <a:endParaRPr lang="en-US" dirty="0"/>
          </a:p>
        </p:txBody>
      </p:sp>
      <p:sp>
        <p:nvSpPr>
          <p:cNvPr id="12" name="Text Placeholder 11">
            <a:extLst>
              <a:ext uri="{FF2B5EF4-FFF2-40B4-BE49-F238E27FC236}">
                <a16:creationId xmlns:a16="http://schemas.microsoft.com/office/drawing/2014/main" id="{F692B6D2-A7DE-4A2C-9EA7-F73651142EEB}"/>
              </a:ext>
            </a:extLst>
          </p:cNvPr>
          <p:cNvSpPr>
            <a:spLocks noGrp="1"/>
          </p:cNvSpPr>
          <p:nvPr>
            <p:ph type="body" sz="quarter" idx="15"/>
          </p:nvPr>
        </p:nvSpPr>
        <p:spPr>
          <a:xfrm>
            <a:off x="838200" y="5716383"/>
            <a:ext cx="10515600" cy="553998"/>
          </a:xfrm>
        </p:spPr>
        <p:txBody>
          <a:bodyPr/>
          <a:lstStyle/>
          <a:p>
            <a:r>
              <a:rPr lang="en-US" sz="1500" dirty="0" err="1"/>
              <a:t>Garmston</a:t>
            </a:r>
            <a:r>
              <a:rPr lang="en-US" sz="1500" dirty="0"/>
              <a:t>, R. J., &amp; Wellman, B. M. (2013). </a:t>
            </a:r>
            <a:r>
              <a:rPr lang="en-US" sz="1500" u="sng" dirty="0"/>
              <a:t>The adaptive school: A sourcebook for developing collaborative groups</a:t>
            </a:r>
            <a:r>
              <a:rPr lang="en-US" sz="1500" i="1" dirty="0"/>
              <a:t>. </a:t>
            </a:r>
            <a:br>
              <a:rPr lang="en-US" sz="1500" i="1" dirty="0"/>
            </a:br>
            <a:r>
              <a:rPr lang="en-US" sz="1500" dirty="0"/>
              <a:t>Rowman &amp; Littlefield.</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173570"/>
            <a:ext cx="10515600" cy="2788830"/>
          </a:xfrm>
          <a:solidFill>
            <a:schemeClr val="accent6"/>
          </a:solidFill>
        </p:spPr>
        <p:txBody>
          <a:bodyPr/>
          <a:lstStyle/>
          <a:p>
            <a:pPr marL="0" indent="0">
              <a:buNone/>
            </a:pPr>
            <a:r>
              <a:rPr lang="en-US" dirty="0"/>
              <a:t>Ways to do this:</a:t>
            </a:r>
          </a:p>
          <a:p>
            <a:r>
              <a:rPr lang="en-US" sz="2000" dirty="0"/>
              <a:t>Intentionally recruit participants and seek knowledge from people with a diversity of identities, perspectives, positions.</a:t>
            </a:r>
          </a:p>
          <a:p>
            <a:r>
              <a:rPr lang="en-US" sz="2000" dirty="0"/>
              <a:t>Recognize the systemic nature of oppression. Take personal responsibility for inclusion. Understand one’s culture, cultural knowledge, and cultural assumptions.</a:t>
            </a:r>
          </a:p>
          <a:p>
            <a:r>
              <a:rPr lang="en-US" sz="2000" dirty="0"/>
              <a:t>Act to make education more equitable for diverse students.</a:t>
            </a:r>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4048369"/>
            <a:ext cx="10515600" cy="1697438"/>
          </a:xfrm>
          <a:solidFill>
            <a:schemeClr val="bg2"/>
          </a:solidFill>
        </p:spPr>
        <p:txBody>
          <a:bodyPr/>
          <a:lstStyle/>
          <a:p>
            <a:pPr marL="0" indent="0">
              <a:buNone/>
            </a:pPr>
            <a:r>
              <a:rPr lang="en-US" dirty="0"/>
              <a:t>Benefits: </a:t>
            </a:r>
          </a:p>
          <a:p>
            <a:r>
              <a:rPr lang="en-US" sz="2000" dirty="0"/>
              <a:t>Practicing cultural proficiency leads to more accessible, inclusive solutions </a:t>
            </a:r>
          </a:p>
          <a:p>
            <a:r>
              <a:rPr lang="en-US" sz="2000" dirty="0"/>
              <a:t>Improves dialogue across people from different cultures</a:t>
            </a:r>
          </a:p>
        </p:txBody>
      </p:sp>
      <p:pic>
        <p:nvPicPr>
          <p:cNvPr id="8" name="Graphic 7">
            <a:extLst>
              <a:ext uri="{FF2B5EF4-FFF2-40B4-BE49-F238E27FC236}">
                <a16:creationId xmlns:a16="http://schemas.microsoft.com/office/drawing/2014/main" id="{A26BF9CC-CE51-2544-A242-D2118207F0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97706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7F0A-DA15-4C50-A286-54B96B3A1F72}"/>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DEF36F4C-03BC-4994-A024-7EE374DD442F}"/>
              </a:ext>
            </a:extLst>
          </p:cNvPr>
          <p:cNvSpPr>
            <a:spLocks noGrp="1"/>
          </p:cNvSpPr>
          <p:nvPr>
            <p:ph type="sldNum" sz="quarter" idx="12"/>
          </p:nvPr>
        </p:nvSpPr>
        <p:spPr/>
        <p:txBody>
          <a:bodyPr/>
          <a:lstStyle/>
          <a:p>
            <a:r>
              <a:rPr lang="en-US" dirty="0"/>
              <a:t>DAT Digital Toolkit | 3.10</a:t>
            </a:r>
          </a:p>
        </p:txBody>
      </p:sp>
      <p:sp>
        <p:nvSpPr>
          <p:cNvPr id="10" name="Title 9">
            <a:extLst>
              <a:ext uri="{FF2B5EF4-FFF2-40B4-BE49-F238E27FC236}">
                <a16:creationId xmlns:a16="http://schemas.microsoft.com/office/drawing/2014/main" id="{655A82B1-463A-466D-83A6-56375310E403}"/>
              </a:ext>
            </a:extLst>
          </p:cNvPr>
          <p:cNvSpPr>
            <a:spLocks noGrp="1"/>
          </p:cNvSpPr>
          <p:nvPr>
            <p:ph type="title"/>
          </p:nvPr>
        </p:nvSpPr>
        <p:spPr/>
        <p:txBody>
          <a:bodyPr>
            <a:normAutofit/>
          </a:bodyPr>
          <a:lstStyle/>
          <a:p>
            <a:r>
              <a:rPr lang="en-US" dirty="0"/>
              <a:t>Norm Checking</a:t>
            </a:r>
          </a:p>
        </p:txBody>
      </p:sp>
      <p:sp>
        <p:nvSpPr>
          <p:cNvPr id="13" name="Text Placeholder 12">
            <a:extLst>
              <a:ext uri="{FF2B5EF4-FFF2-40B4-BE49-F238E27FC236}">
                <a16:creationId xmlns:a16="http://schemas.microsoft.com/office/drawing/2014/main" id="{852AB556-E8F5-4881-9C58-802AC0823920}"/>
              </a:ext>
            </a:extLst>
          </p:cNvPr>
          <p:cNvSpPr>
            <a:spLocks noGrp="1"/>
          </p:cNvSpPr>
          <p:nvPr>
            <p:ph type="body" sz="quarter" idx="16"/>
          </p:nvPr>
        </p:nvSpPr>
        <p:spPr>
          <a:xfrm>
            <a:off x="838199" y="1750086"/>
            <a:ext cx="10515600" cy="1773709"/>
          </a:xfrm>
          <a:solidFill>
            <a:schemeClr val="accent6"/>
          </a:solidFill>
        </p:spPr>
        <p:txBody>
          <a:bodyPr/>
          <a:lstStyle/>
          <a:p>
            <a:pPr marL="0" indent="0">
              <a:buNone/>
            </a:pPr>
            <a:r>
              <a:rPr lang="en-US" dirty="0"/>
              <a:t>Options:</a:t>
            </a:r>
          </a:p>
          <a:p>
            <a:r>
              <a:rPr lang="en-US" sz="2000" dirty="0"/>
              <a:t>One volunteer checks OR everyone checks</a:t>
            </a:r>
          </a:p>
          <a:p>
            <a:r>
              <a:rPr lang="en-US" dirty="0"/>
              <a:t>Focus on one norm per meeting OR everyone selects a norm of interest</a:t>
            </a:r>
            <a:endParaRPr lang="en-US" sz="2000" dirty="0"/>
          </a:p>
        </p:txBody>
      </p:sp>
      <p:sp>
        <p:nvSpPr>
          <p:cNvPr id="14" name="Text Placeholder 13">
            <a:extLst>
              <a:ext uri="{FF2B5EF4-FFF2-40B4-BE49-F238E27FC236}">
                <a16:creationId xmlns:a16="http://schemas.microsoft.com/office/drawing/2014/main" id="{AECB8317-2B21-4550-9865-3A48725FB291}"/>
              </a:ext>
            </a:extLst>
          </p:cNvPr>
          <p:cNvSpPr>
            <a:spLocks noGrp="1"/>
          </p:cNvSpPr>
          <p:nvPr>
            <p:ph type="body" sz="quarter" idx="17"/>
          </p:nvPr>
        </p:nvSpPr>
        <p:spPr>
          <a:xfrm>
            <a:off x="838199" y="3692036"/>
            <a:ext cx="10515600" cy="1697438"/>
          </a:xfrm>
          <a:solidFill>
            <a:schemeClr val="bg2"/>
          </a:solidFill>
        </p:spPr>
        <p:txBody>
          <a:bodyPr/>
          <a:lstStyle/>
          <a:p>
            <a:pPr marL="0" indent="0">
              <a:buNone/>
            </a:pPr>
            <a:r>
              <a:rPr lang="en-US" dirty="0"/>
              <a:t>Norm Checking Process: </a:t>
            </a:r>
          </a:p>
          <a:p>
            <a:r>
              <a:rPr lang="en-US" dirty="0"/>
              <a:t>Write down what you notice about the use of the norm</a:t>
            </a:r>
          </a:p>
          <a:p>
            <a:r>
              <a:rPr lang="en-US" dirty="0"/>
              <a:t>Share observations and thoughts about the norm at meeting’s end</a:t>
            </a:r>
            <a:endParaRPr lang="en-US" sz="2000" dirty="0"/>
          </a:p>
        </p:txBody>
      </p:sp>
      <p:sp>
        <p:nvSpPr>
          <p:cNvPr id="8" name="Text Placeholder 7">
            <a:extLst>
              <a:ext uri="{FF2B5EF4-FFF2-40B4-BE49-F238E27FC236}">
                <a16:creationId xmlns:a16="http://schemas.microsoft.com/office/drawing/2014/main" id="{D4EDC946-707A-8443-9DD1-B4ED10C63B96}"/>
              </a:ext>
            </a:extLst>
          </p:cNvPr>
          <p:cNvSpPr txBox="1">
            <a:spLocks/>
          </p:cNvSpPr>
          <p:nvPr/>
        </p:nvSpPr>
        <p:spPr>
          <a:xfrm>
            <a:off x="838200" y="1312962"/>
            <a:ext cx="10515600" cy="351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structure that helps people reflect on how well the group is doing around norms.</a:t>
            </a:r>
          </a:p>
        </p:txBody>
      </p:sp>
      <p:sp>
        <p:nvSpPr>
          <p:cNvPr id="11" name="Text Placeholder 11">
            <a:extLst>
              <a:ext uri="{FF2B5EF4-FFF2-40B4-BE49-F238E27FC236}">
                <a16:creationId xmlns:a16="http://schemas.microsoft.com/office/drawing/2014/main" id="{D083895B-C5FB-C140-AB5E-41930C731F7A}"/>
              </a:ext>
            </a:extLst>
          </p:cNvPr>
          <p:cNvSpPr txBox="1">
            <a:spLocks/>
          </p:cNvSpPr>
          <p:nvPr/>
        </p:nvSpPr>
        <p:spPr>
          <a:xfrm>
            <a:off x="838200" y="5716383"/>
            <a:ext cx="10515600" cy="553998"/>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Garmston, R. J., &amp; Wellman, B. M. (2013). </a:t>
            </a:r>
            <a:r>
              <a:rPr lang="en-US" sz="1500" u="sng"/>
              <a:t>The adaptive school: A sourcebook for developing collaborative groups</a:t>
            </a:r>
            <a:r>
              <a:rPr lang="en-US" sz="1500" i="1"/>
              <a:t>. </a:t>
            </a:r>
            <a:br>
              <a:rPr lang="en-US" sz="1500" i="1"/>
            </a:br>
            <a:r>
              <a:rPr lang="en-US" sz="1500"/>
              <a:t>Rowman &amp; Littlefield.</a:t>
            </a:r>
            <a:endParaRPr lang="en-US" sz="1500" dirty="0"/>
          </a:p>
        </p:txBody>
      </p:sp>
      <p:pic>
        <p:nvPicPr>
          <p:cNvPr id="9" name="Graphic 8">
            <a:extLst>
              <a:ext uri="{FF2B5EF4-FFF2-40B4-BE49-F238E27FC236}">
                <a16:creationId xmlns:a16="http://schemas.microsoft.com/office/drawing/2014/main" id="{DBC8AF2A-6784-3D4F-9B21-46FBDDBF61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716469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p:txBody>
          <a:bodyPr>
            <a:normAutofit/>
          </a:bodyPr>
          <a:lstStyle/>
          <a:p>
            <a:r>
              <a:rPr lang="en-US" dirty="0"/>
              <a:t>Common Organizational Pitfalls</a:t>
            </a:r>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p:txBody>
          <a:bodyPr/>
          <a:lstStyle/>
          <a:p>
            <a:r>
              <a:rPr lang="en-US" dirty="0"/>
              <a:t>Organizations frequently suffer from cultural pitfalls that reduce collaboration and disrupt group function. We have nicknamed these 15 pitfalls “Anti-Norms”, in contrast with the Norms of Collaboration. Anti-Norms are rooted in behaviors that serve to oppress others. We have derived them from the characteristics of white supremacy culture described by Dismantling Racism Works. Facilitators present pitfalls to DATs on an as-needed basis, to shed light on the way their department appears to operate or on behaviors that may be limiting the DAT. As with Norms, we ask the group for their thoughts after we present the features of each Anti-Norm and its possible antidotes.</a:t>
            </a:r>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4.0</a:t>
            </a:r>
          </a:p>
        </p:txBody>
      </p:sp>
      <p:sp>
        <p:nvSpPr>
          <p:cNvPr id="7" name="Text Placeholder 6">
            <a:extLst>
              <a:ext uri="{FF2B5EF4-FFF2-40B4-BE49-F238E27FC236}">
                <a16:creationId xmlns:a16="http://schemas.microsoft.com/office/drawing/2014/main" id="{67BAEDB7-9D54-4360-AA97-064291AA1396}"/>
              </a:ext>
            </a:extLst>
          </p:cNvPr>
          <p:cNvSpPr>
            <a:spLocks noGrp="1"/>
          </p:cNvSpPr>
          <p:nvPr>
            <p:ph type="body" sz="quarter" idx="13"/>
          </p:nvPr>
        </p:nvSpPr>
        <p:spPr/>
        <p:txBody>
          <a:bodyPr>
            <a:normAutofit fontScale="92500" lnSpcReduction="20000"/>
          </a:bodyPr>
          <a:lstStyle/>
          <a:p>
            <a:pPr marL="114300" indent="0"/>
            <a:r>
              <a:rPr lang="en-US" dirty="0"/>
              <a:t>Dismantling Racism Works (2020, June). Dismantling Racism Works Web Workbook. Retrieved from     </a:t>
            </a:r>
            <a:r>
              <a:rPr lang="en-US" dirty="0">
                <a:hlinkClick r:id="rId3"/>
              </a:rPr>
              <a:t>https://www.dismantlingracism.org/</a:t>
            </a:r>
            <a:endParaRPr lang="en-US" dirty="0"/>
          </a:p>
          <a:p>
            <a:pPr marL="114300" indent="0"/>
            <a:endParaRPr lang="en-US" dirty="0">
              <a:highlight>
                <a:srgbClr val="FFFF00"/>
              </a:highlight>
            </a:endParaRPr>
          </a:p>
        </p:txBody>
      </p:sp>
      <p:pic>
        <p:nvPicPr>
          <p:cNvPr id="8" name="Graphic 7">
            <a:extLst>
              <a:ext uri="{FF2B5EF4-FFF2-40B4-BE49-F238E27FC236}">
                <a16:creationId xmlns:a16="http://schemas.microsoft.com/office/drawing/2014/main" id="{FC039F24-C093-2C4B-A0D7-83EFAA3F73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5849445"/>
            <a:ext cx="838200" cy="293370"/>
          </a:xfrm>
          <a:prstGeom prst="rect">
            <a:avLst/>
          </a:prstGeom>
        </p:spPr>
      </p:pic>
      <p:sp>
        <p:nvSpPr>
          <p:cNvPr id="9" name="Rectangle 1">
            <a:extLst>
              <a:ext uri="{FF2B5EF4-FFF2-40B4-BE49-F238E27FC236}">
                <a16:creationId xmlns:a16="http://schemas.microsoft.com/office/drawing/2014/main" id="{73F58EC1-C0B9-B14F-BB8A-309F535F89E4}"/>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2944312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0112-300E-4593-9047-FE708A8ED3D9}"/>
              </a:ext>
            </a:extLst>
          </p:cNvPr>
          <p:cNvSpPr>
            <a:spLocks noGrp="1"/>
          </p:cNvSpPr>
          <p:nvPr>
            <p:ph type="title"/>
          </p:nvPr>
        </p:nvSpPr>
        <p:spPr>
          <a:xfrm>
            <a:off x="838200" y="2339068"/>
            <a:ext cx="10515600" cy="1325563"/>
          </a:xfrm>
        </p:spPr>
        <p:txBody>
          <a:bodyPr/>
          <a:lstStyle/>
          <a:p>
            <a:pPr algn="ctr"/>
            <a:r>
              <a:rPr lang="en" dirty="0"/>
              <a:t>Common Organizational Pitfalls</a:t>
            </a:r>
            <a:endParaRPr lang="en-US" dirty="0"/>
          </a:p>
        </p:txBody>
      </p:sp>
      <p:sp>
        <p:nvSpPr>
          <p:cNvPr id="3" name="Date Placeholder 2">
            <a:extLst>
              <a:ext uri="{FF2B5EF4-FFF2-40B4-BE49-F238E27FC236}">
                <a16:creationId xmlns:a16="http://schemas.microsoft.com/office/drawing/2014/main" id="{3C38E528-5EED-4D51-B46A-2020BB48756D}"/>
              </a:ext>
            </a:extLst>
          </p:cNvPr>
          <p:cNvSpPr>
            <a:spLocks noGrp="1"/>
          </p:cNvSpPr>
          <p:nvPr>
            <p:ph type="dt" sz="half" idx="10"/>
          </p:nvPr>
        </p:nvSpPr>
        <p:spPr/>
        <p:txBody>
          <a:bodyPr/>
          <a:lstStyle/>
          <a:p>
            <a:r>
              <a:rPr lang="en-US" dirty="0"/>
              <a:t>Departmental Action Team Project</a:t>
            </a:r>
          </a:p>
        </p:txBody>
      </p:sp>
      <p:sp>
        <p:nvSpPr>
          <p:cNvPr id="4" name="Slide Number Placeholder 3">
            <a:extLst>
              <a:ext uri="{FF2B5EF4-FFF2-40B4-BE49-F238E27FC236}">
                <a16:creationId xmlns:a16="http://schemas.microsoft.com/office/drawing/2014/main" id="{6D988C26-A6DC-417F-917B-F98A21D20A9F}"/>
              </a:ext>
            </a:extLst>
          </p:cNvPr>
          <p:cNvSpPr>
            <a:spLocks noGrp="1"/>
          </p:cNvSpPr>
          <p:nvPr>
            <p:ph type="sldNum" sz="quarter" idx="12"/>
          </p:nvPr>
        </p:nvSpPr>
        <p:spPr/>
        <p:txBody>
          <a:bodyPr/>
          <a:lstStyle/>
          <a:p>
            <a:r>
              <a:rPr lang="en-US" dirty="0"/>
              <a:t>DAT Digital Toolkit | 4.1</a:t>
            </a:r>
          </a:p>
        </p:txBody>
      </p:sp>
      <p:sp>
        <p:nvSpPr>
          <p:cNvPr id="8" name="Text Placeholder 3">
            <a:extLst>
              <a:ext uri="{FF2B5EF4-FFF2-40B4-BE49-F238E27FC236}">
                <a16:creationId xmlns:a16="http://schemas.microsoft.com/office/drawing/2014/main" id="{C300777E-4A89-264D-8808-9FAA626F65F0}"/>
              </a:ext>
            </a:extLst>
          </p:cNvPr>
          <p:cNvSpPr txBox="1">
            <a:spLocks/>
          </p:cNvSpPr>
          <p:nvPr/>
        </p:nvSpPr>
        <p:spPr>
          <a:xfrm>
            <a:off x="838200" y="3376845"/>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 dirty="0"/>
              <a:t>(aka, “Anti-Norms”)</a:t>
            </a:r>
            <a:endParaRPr lang="en-US" dirty="0"/>
          </a:p>
        </p:txBody>
      </p:sp>
      <p:sp>
        <p:nvSpPr>
          <p:cNvPr id="7" name="Text Placeholder 6">
            <a:extLst>
              <a:ext uri="{FF2B5EF4-FFF2-40B4-BE49-F238E27FC236}">
                <a16:creationId xmlns:a16="http://schemas.microsoft.com/office/drawing/2014/main" id="{17517F62-9178-9A4B-8641-D2E4F3A6A899}"/>
              </a:ext>
            </a:extLst>
          </p:cNvPr>
          <p:cNvSpPr>
            <a:spLocks noGrp="1"/>
          </p:cNvSpPr>
          <p:nvPr>
            <p:ph type="body" sz="quarter" idx="15"/>
          </p:nvPr>
        </p:nvSpPr>
        <p:spPr/>
        <p:txBody>
          <a:bodyPr/>
          <a:lstStyle/>
          <a:p>
            <a:endParaRPr lang="en-US"/>
          </a:p>
        </p:txBody>
      </p:sp>
      <p:pic>
        <p:nvPicPr>
          <p:cNvPr id="9" name="Graphic 8">
            <a:extLst>
              <a:ext uri="{FF2B5EF4-FFF2-40B4-BE49-F238E27FC236}">
                <a16:creationId xmlns:a16="http://schemas.microsoft.com/office/drawing/2014/main" id="{CA5F07ED-78B1-6643-8905-8EDCE3871A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957966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4.2</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pPr>
            <a:r>
              <a:rPr lang="en-US" sz="1800" dirty="0"/>
              <a:t>Things are either good/bad, right/wrong</a:t>
            </a:r>
          </a:p>
          <a:p>
            <a:pPr lvl="0"/>
            <a:r>
              <a:rPr lang="en-US" sz="1800" dirty="0"/>
              <a:t>Oversimplifies complex phenomena</a:t>
            </a:r>
          </a:p>
          <a:p>
            <a:pPr lvl="0">
              <a:spcAft>
                <a:spcPts val="1000"/>
              </a:spcAft>
            </a:pPr>
            <a:r>
              <a:rPr lang="en-US" sz="1800" dirty="0"/>
              <a:t>Can create conflict, increase sense of urgency, and hasten decision-making</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Thinking in terms of “both”; “yes, and”</a:t>
            </a:r>
          </a:p>
          <a:p>
            <a:pPr lvl="0"/>
            <a:r>
              <a:rPr lang="en-US" sz="1800" dirty="0"/>
              <a:t>Push to come up with more than two options</a:t>
            </a:r>
          </a:p>
          <a:p>
            <a:pPr lvl="0"/>
            <a:r>
              <a:rPr lang="en-US" sz="1800" dirty="0"/>
              <a:t>Notice when complex issues are being simplified</a:t>
            </a:r>
          </a:p>
          <a:p>
            <a:pPr lvl="0"/>
            <a:r>
              <a:rPr lang="en-US" sz="1800" dirty="0"/>
              <a:t>Slow down and do a deeper analysis</a:t>
            </a:r>
          </a:p>
          <a:p>
            <a:pPr lvl="0">
              <a:spcAft>
                <a:spcPts val="1000"/>
              </a:spcAft>
            </a:pPr>
            <a:r>
              <a:rPr lang="en-US" sz="1800" dirty="0"/>
              <a:t>Reality check timing. Avoid making decisions under pressure</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US" dirty="0"/>
              <a:t>Either / Or Thinking</a:t>
            </a:r>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04BE8548-54CC-FC44-A1F2-863F1070DC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7580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4.3</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pPr>
            <a:r>
              <a:rPr lang="en-US" sz="1800" dirty="0"/>
              <a:t>Urgency often eliminates thoughtful decision-making processes</a:t>
            </a:r>
          </a:p>
          <a:p>
            <a:pPr lvl="0"/>
            <a:r>
              <a:rPr lang="en-US" sz="1800" dirty="0"/>
              <a:t>Can lead a group to sacrifice allies for quick, visible results</a:t>
            </a:r>
          </a:p>
          <a:p>
            <a:pPr lvl="0">
              <a:spcAft>
                <a:spcPts val="1000"/>
              </a:spcAft>
            </a:pPr>
            <a:r>
              <a:rPr lang="en-US" sz="1800" dirty="0"/>
              <a:t>Can be generated by proposals which promise too much work for the time and resources given</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Create realistic workplans and timelines</a:t>
            </a:r>
          </a:p>
          <a:p>
            <a:pPr lvl="0">
              <a:spcAft>
                <a:spcPts val="1000"/>
              </a:spcAft>
            </a:pPr>
            <a:r>
              <a:rPr lang="en-US" sz="1800" dirty="0"/>
              <a:t>Budget for the fact that things take longer than expected</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Sense of Urgency</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AC226C98-41B6-554A-A4F9-3855E44EE6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51970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4.4</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r>
              <a:rPr lang="en-US" sz="1800" dirty="0"/>
              <a:t>Mistakes are interpreted personally; doing wrong is seen as being wrong</a:t>
            </a:r>
            <a:br>
              <a:rPr lang="en-US" sz="1800" dirty="0"/>
            </a:br>
            <a:endParaRPr lang="en-US" sz="1800" dirty="0"/>
          </a:p>
          <a:p>
            <a:pPr lvl="0">
              <a:spcBef>
                <a:spcPts val="0"/>
              </a:spcBef>
            </a:pPr>
            <a:r>
              <a:rPr lang="en-US" sz="1800" dirty="0"/>
              <a:t>Leads groups to immediately critique work (before celebrating it)</a:t>
            </a:r>
          </a:p>
          <a:p>
            <a:pPr lvl="0"/>
            <a:r>
              <a:rPr lang="en-US" sz="1800" dirty="0"/>
              <a:t>Discussing the inadequacies of work without talking to the person who did the work</a:t>
            </a:r>
          </a:p>
          <a:p>
            <a:pPr lvl="0"/>
            <a:r>
              <a:rPr lang="en-US" sz="1800" dirty="0"/>
              <a:t>Groups avoid identifying lessons learned from mistakes</a:t>
            </a:r>
          </a:p>
          <a:p>
            <a:pPr lvl="0">
              <a:spcAft>
                <a:spcPts val="1000"/>
              </a:spcAft>
            </a:pPr>
            <a:r>
              <a:rPr lang="en-US" sz="1800" dirty="0"/>
              <a:t>Individuals tend to self-criticize</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Develop a culture of appreciation</a:t>
            </a:r>
          </a:p>
          <a:p>
            <a:pPr lvl="0"/>
            <a:r>
              <a:rPr lang="en-US" sz="1800" dirty="0"/>
              <a:t>Be a “learning organization” where everyone is expected to make mistakes and learn from them</a:t>
            </a:r>
          </a:p>
          <a:p>
            <a:pPr lvl="0"/>
            <a:r>
              <a:rPr lang="en-US" sz="1800" dirty="0"/>
              <a:t>Give feedback about what is working</a:t>
            </a:r>
          </a:p>
          <a:p>
            <a:pPr lvl="0"/>
            <a:r>
              <a:rPr lang="en-US" sz="1800" dirty="0"/>
              <a:t>Give specific suggestions for what to do differently, and be willing to implement suggested changes</a:t>
            </a:r>
          </a:p>
          <a:p>
            <a:pPr>
              <a:spcAft>
                <a:spcPts val="1000"/>
              </a:spcAft>
            </a:pPr>
            <a:r>
              <a:rPr lang="en-US" sz="1800" dirty="0"/>
              <a:t>Be kind to yourself</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Perfectionism</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33A8DD02-3542-E942-AECE-208DDD5E6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736946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4.5</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r>
              <a:rPr lang="en-US" sz="1800" dirty="0"/>
              <a:t>Those in power use conflict to suppress dissent</a:t>
            </a:r>
          </a:p>
          <a:p>
            <a:pPr lvl="0">
              <a:spcBef>
                <a:spcPts val="0"/>
              </a:spcBef>
            </a:pPr>
            <a:endParaRPr lang="en-US" sz="1800" dirty="0"/>
          </a:p>
          <a:p>
            <a:pPr lvl="0">
              <a:spcBef>
                <a:spcPts val="0"/>
              </a:spcBef>
            </a:pPr>
            <a:r>
              <a:rPr lang="en-US" sz="1800" dirty="0"/>
              <a:t>Feelings of fear around conflict</a:t>
            </a:r>
          </a:p>
          <a:p>
            <a:pPr lvl="0"/>
            <a:r>
              <a:rPr lang="en-US" sz="1800" dirty="0"/>
              <a:t>Overemphasis on being polite</a:t>
            </a:r>
          </a:p>
          <a:p>
            <a:pPr lvl="0"/>
            <a:r>
              <a:rPr lang="en-US" sz="1800" dirty="0"/>
              <a:t>Equating raising difficult issues with being impolite, rude, or out of line</a:t>
            </a:r>
          </a:p>
          <a:p>
            <a:pPr lvl="0"/>
            <a:r>
              <a:rPr lang="en-US" sz="1800" dirty="0"/>
              <a:t>Blaming a person who raises difficult issues for creating conflict</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Practice constructive disagreement</a:t>
            </a:r>
          </a:p>
          <a:p>
            <a:pPr lvl="0"/>
            <a:r>
              <a:rPr lang="en-US" sz="1800" dirty="0"/>
              <a:t>Focus on </a:t>
            </a:r>
            <a:r>
              <a:rPr lang="en-US" sz="1800" i="1" dirty="0"/>
              <a:t>cognitive</a:t>
            </a:r>
            <a:r>
              <a:rPr lang="en-US" sz="1800" dirty="0"/>
              <a:t> (content) rather than </a:t>
            </a:r>
            <a:r>
              <a:rPr lang="en-US" sz="1800" i="1" dirty="0"/>
              <a:t>affective</a:t>
            </a:r>
            <a:r>
              <a:rPr lang="en-US" sz="1800" dirty="0"/>
              <a:t> (emotion) aspects of a conflict</a:t>
            </a:r>
          </a:p>
          <a:p>
            <a:pPr lvl="0"/>
            <a:r>
              <a:rPr lang="en-US" sz="1800" dirty="0"/>
              <a:t>Distinguish between being polite and raising hard issues. Celebrate both.</a:t>
            </a:r>
          </a:p>
          <a:p>
            <a:pPr lvl="0">
              <a:spcAft>
                <a:spcPts val="1000"/>
              </a:spcAft>
            </a:pPr>
            <a:r>
              <a:rPr lang="en-US" sz="1800" dirty="0"/>
              <a:t>Reflect on how conflict is resolved</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Fear of Open Conflict</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57FCC080-A679-0348-81AE-6B64E47B79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443908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4.6</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pPr>
            <a:r>
              <a:rPr lang="en-US" sz="1800" dirty="0"/>
              <a:t>Criticizing those in power is viewed as offensive or rude</a:t>
            </a:r>
          </a:p>
          <a:p>
            <a:pPr lvl="0"/>
            <a:r>
              <a:rPr lang="en-US" sz="1800" dirty="0"/>
              <a:t>Responding defensively to challenging ideas, which makes it difficult to raise challenges</a:t>
            </a:r>
          </a:p>
          <a:p>
            <a:pPr lvl="0">
              <a:spcAft>
                <a:spcPts val="1000"/>
              </a:spcAft>
            </a:pPr>
            <a:r>
              <a:rPr lang="en-US" sz="1800" dirty="0"/>
              <a:t>Group members spend energy anticipating and working around defensive responses</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Understand the link between defensiveness and fear</a:t>
            </a:r>
          </a:p>
          <a:p>
            <a:r>
              <a:rPr lang="en-US" sz="1800" dirty="0"/>
              <a:t>Discuss how defensiveness impacts the mission</a:t>
            </a:r>
          </a:p>
          <a:p>
            <a:pPr lvl="0"/>
            <a:r>
              <a:rPr lang="en-US" sz="1800" dirty="0"/>
              <a:t>Work on your own defensiveness</a:t>
            </a:r>
          </a:p>
          <a:p>
            <a:pPr lvl="0"/>
            <a:r>
              <a:rPr lang="en-US" sz="1800" dirty="0"/>
              <a:t>Celebrate when people handle critique well</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Defensiveness</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B1228BEA-4936-A940-934E-1B969F03B7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734885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4.7</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buSzPct val="100000"/>
            </a:pPr>
            <a:r>
              <a:rPr lang="en-US" sz="1800" dirty="0"/>
              <a:t>Assuming one must complete work, facilitate, or solve problems on one’s own</a:t>
            </a:r>
            <a:br>
              <a:rPr lang="en-US" sz="1800" dirty="0"/>
            </a:br>
            <a:endParaRPr lang="en-US" sz="1800" dirty="0"/>
          </a:p>
          <a:p>
            <a:pPr lvl="0">
              <a:spcBef>
                <a:spcPts val="0"/>
              </a:spcBef>
              <a:buSzPct val="100000"/>
            </a:pPr>
            <a:r>
              <a:rPr lang="en-US" sz="1800" dirty="0"/>
              <a:t>Accountability processes goes up and down a hierarchy, not among peers</a:t>
            </a:r>
          </a:p>
          <a:p>
            <a:pPr lvl="0">
              <a:buSzPct val="100000"/>
            </a:pPr>
            <a:r>
              <a:rPr lang="en-US" sz="1800" dirty="0"/>
              <a:t>Little resources are devoted to developing skills in how to cooperate </a:t>
            </a:r>
          </a:p>
          <a:p>
            <a:pPr lvl="0">
              <a:spcAft>
                <a:spcPts val="1000"/>
              </a:spcAft>
              <a:buSzPct val="100000"/>
            </a:pPr>
            <a:r>
              <a:rPr lang="en-US" sz="1800" dirty="0"/>
              <a:t>Team members feel less accountable toward one another </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r>
              <a:rPr lang="en-US" sz="1800" dirty="0">
                <a:solidFill>
                  <a:schemeClr val="dk1"/>
                </a:solidFill>
              </a:rPr>
              <a:t>Create a culture where people bring problems to the group</a:t>
            </a:r>
            <a:endParaRPr lang="en-US" sz="1800" dirty="0"/>
          </a:p>
          <a:p>
            <a:pPr lvl="0"/>
            <a:r>
              <a:rPr lang="en-US" sz="1800" dirty="0"/>
              <a:t>Celebrate people's ability to work in a team as well as their ability to get the job done</a:t>
            </a:r>
          </a:p>
          <a:p>
            <a:pPr lvl="0"/>
            <a:r>
              <a:rPr lang="en-US" sz="1800" dirty="0"/>
              <a:t>Make sure credit is given frequently and to all those who contributed</a:t>
            </a:r>
          </a:p>
          <a:p>
            <a:pPr lvl="0"/>
            <a:r>
              <a:rPr lang="en-US" sz="1800" dirty="0"/>
              <a:t>Model delegating work across the group and holding individuals accountable, </a:t>
            </a:r>
            <a:r>
              <a:rPr lang="en-US" sz="1800" dirty="0" err="1"/>
              <a:t>eg.</a:t>
            </a:r>
            <a:r>
              <a:rPr lang="en-US" sz="1800" dirty="0"/>
              <a:t> with “action items”</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Individualism</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FF65E26E-09EA-D046-A3BB-AD2A70F1EB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83585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1.2</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1" y="1788160"/>
            <a:ext cx="3437020" cy="4441190"/>
          </a:xfrm>
        </p:spPr>
        <p:txBody>
          <a:bodyPr>
            <a:noAutofit/>
          </a:bodyPr>
          <a:lstStyle/>
          <a:p>
            <a:pPr marL="0" indent="0">
              <a:buNone/>
            </a:pPr>
            <a:r>
              <a:rPr lang="en-US" sz="1800" dirty="0"/>
              <a:t>Definitions:</a:t>
            </a:r>
          </a:p>
          <a:p>
            <a:r>
              <a:rPr lang="en-US" sz="1800" dirty="0"/>
              <a:t>The group develops a shared vision to guide change oriented to a specific long-term outcome.</a:t>
            </a:r>
          </a:p>
          <a:p>
            <a:r>
              <a:rPr lang="en-US" sz="1800" dirty="0"/>
              <a:t>The group adopts an “outcomes focus” rather than a “problem focus”. </a:t>
            </a:r>
          </a:p>
          <a:p>
            <a:r>
              <a:rPr lang="en-US" sz="1800" dirty="0"/>
              <a:t>An outcomes focus tends to generate more creative, sustainable solutions.</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4377490" y="1788160"/>
            <a:ext cx="3437020" cy="4441190"/>
          </a:xfrm>
        </p:spPr>
        <p:txBody>
          <a:bodyPr>
            <a:noAutofit/>
          </a:bodyPr>
          <a:lstStyle/>
          <a:p>
            <a:pPr marL="0" indent="0">
              <a:buNone/>
            </a:pPr>
            <a:r>
              <a:rPr lang="en-US" sz="1800" dirty="0"/>
              <a:t>Benefits: </a:t>
            </a:r>
          </a:p>
          <a:p>
            <a:r>
              <a:rPr lang="en-US" sz="1800" dirty="0">
                <a:solidFill>
                  <a:schemeClr val="dk1"/>
                </a:solidFill>
              </a:rPr>
              <a:t>A shared vision gives a group cohesion and motivation.</a:t>
            </a:r>
          </a:p>
          <a:p>
            <a:r>
              <a:rPr lang="en-US" sz="1800" dirty="0">
                <a:solidFill>
                  <a:schemeClr val="dk1"/>
                </a:solidFill>
              </a:rPr>
              <a:t>Outcomes point to criteria that can be used to assess a project.</a:t>
            </a:r>
          </a:p>
          <a:p>
            <a:pPr>
              <a:spcBef>
                <a:spcPts val="2133"/>
              </a:spcBef>
              <a:spcAft>
                <a:spcPts val="2133"/>
              </a:spcAft>
            </a:pPr>
            <a:endParaRPr lang="en-US" sz="1400" dirty="0">
              <a:solidFill>
                <a:schemeClr val="dk1"/>
              </a:solidFill>
            </a:endParaRPr>
          </a:p>
          <a:p>
            <a:endParaRPr lang="en-US" sz="14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7916779" y="1788160"/>
            <a:ext cx="3437020" cy="4441190"/>
          </a:xfrm>
        </p:spPr>
        <p:txBody>
          <a:bodyPr>
            <a:noAutofit/>
          </a:bodyPr>
          <a:lstStyle/>
          <a:p>
            <a:pPr marL="0" indent="0">
              <a:buNone/>
            </a:pPr>
            <a:r>
              <a:rPr lang="en-US" sz="1800" dirty="0"/>
              <a:t>Challenges: </a:t>
            </a:r>
          </a:p>
          <a:p>
            <a:r>
              <a:rPr lang="en-US" sz="1800" dirty="0">
                <a:solidFill>
                  <a:schemeClr val="dk1"/>
                </a:solidFill>
              </a:rPr>
              <a:t>It’s easy to get deep into “doing the work” before it’s clear what “the work” is.</a:t>
            </a:r>
          </a:p>
          <a:p>
            <a:r>
              <a:rPr lang="en-US" sz="1800" dirty="0">
                <a:solidFill>
                  <a:schemeClr val="dk1"/>
                </a:solidFill>
              </a:rPr>
              <a:t>Even when an outcome is defined, it can be hard to maintain focus on it, in the face of individual  problems.</a:t>
            </a:r>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a:bodyPr>
          <a:lstStyle/>
          <a:p>
            <a:r>
              <a:rPr lang="en" sz="3200" dirty="0"/>
              <a:t>Work focuses on achieving collective positive outcomes.</a:t>
            </a:r>
            <a:endParaRPr lang="en-US" sz="3200" dirty="0"/>
          </a:p>
        </p:txBody>
      </p:sp>
      <p:sp>
        <p:nvSpPr>
          <p:cNvPr id="4" name="Text Placeholder 3">
            <a:extLst>
              <a:ext uri="{FF2B5EF4-FFF2-40B4-BE49-F238E27FC236}">
                <a16:creationId xmlns:a16="http://schemas.microsoft.com/office/drawing/2014/main" id="{E8211011-C0A0-4D11-8BE2-D744A453317E}"/>
              </a:ext>
            </a:extLst>
          </p:cNvPr>
          <p:cNvSpPr>
            <a:spLocks noGrp="1"/>
          </p:cNvSpPr>
          <p:nvPr>
            <p:ph type="body" sz="quarter" idx="18"/>
          </p:nvPr>
        </p:nvSpPr>
        <p:spPr/>
        <p:txBody>
          <a:bodyPr/>
          <a:lstStyle/>
          <a:p>
            <a:r>
              <a:rPr lang="en" dirty="0"/>
              <a:t>DAT Core Principle 2</a:t>
            </a:r>
            <a:endParaRPr lang="en-US" dirty="0"/>
          </a:p>
        </p:txBody>
      </p:sp>
      <p:pic>
        <p:nvPicPr>
          <p:cNvPr id="11" name="Graphic 10">
            <a:extLst>
              <a:ext uri="{FF2B5EF4-FFF2-40B4-BE49-F238E27FC236}">
                <a16:creationId xmlns:a16="http://schemas.microsoft.com/office/drawing/2014/main" id="{3E7BE80B-C7BB-984C-B8B6-BE9ED7EF65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08446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4.8</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buSzPct val="100000"/>
            </a:pPr>
            <a:r>
              <a:rPr lang="en-US" sz="1800" dirty="0"/>
              <a:t>Connects to Individualism</a:t>
            </a:r>
          </a:p>
          <a:p>
            <a:pPr lvl="0">
              <a:spcBef>
                <a:spcPts val="0"/>
              </a:spcBef>
              <a:buSzPct val="100000"/>
            </a:pPr>
            <a:endParaRPr lang="en-US" sz="1800" dirty="0"/>
          </a:p>
          <a:p>
            <a:pPr lvl="0">
              <a:spcBef>
                <a:spcPts val="0"/>
              </a:spcBef>
              <a:buSzPct val="100000"/>
            </a:pPr>
            <a:r>
              <a:rPr lang="en-US" sz="1800" dirty="0"/>
              <a:t>Individuals believe that if something is going to get done right, "I" have to do it </a:t>
            </a:r>
          </a:p>
          <a:p>
            <a:pPr lvl="0">
              <a:buSzPct val="100000"/>
            </a:pPr>
            <a:r>
              <a:rPr lang="en-US" sz="1800" dirty="0"/>
              <a:t>Groups and individuals struggle to delegate work</a:t>
            </a:r>
          </a:p>
          <a:p>
            <a:pPr lvl="0">
              <a:spcAft>
                <a:spcPts val="1000"/>
              </a:spcAft>
              <a:buSzPct val="100000"/>
            </a:pPr>
            <a:r>
              <a:rPr lang="en-US" sz="1800" dirty="0"/>
              <a:t>It is difficult for groups to delegate work that supports the collective, weakening a team’s effectiveness</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Model asking people to work in pairs and small teams. Create small working groups. </a:t>
            </a:r>
          </a:p>
          <a:p>
            <a:pPr lvl="0">
              <a:spcBef>
                <a:spcPts val="0"/>
              </a:spcBef>
            </a:pPr>
            <a:endParaRPr lang="en-US" sz="1800" dirty="0"/>
          </a:p>
          <a:p>
            <a:pPr lvl="0">
              <a:spcBef>
                <a:spcPts val="0"/>
              </a:spcBef>
            </a:pPr>
            <a:r>
              <a:rPr lang="en-US" sz="1800" dirty="0"/>
              <a:t>Celebrate people’s ability to delegate to others</a:t>
            </a:r>
          </a:p>
          <a:p>
            <a:pPr lvl="0">
              <a:spcAft>
                <a:spcPts val="1000"/>
              </a:spcAft>
            </a:pPr>
            <a:r>
              <a:rPr lang="en-US" sz="1800" dirty="0"/>
              <a:t>Celebrate people’s ability to work as part of a team to accomplish shared goals </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I’m the Only One</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1DC8BBBA-49B7-9442-9EBE-E5B05CBA37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261282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4.9</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r>
              <a:rPr lang="en-US" sz="1800" dirty="0"/>
              <a:t>Little value attached to group process or workflow process</a:t>
            </a:r>
          </a:p>
          <a:p>
            <a:pPr lvl="0">
              <a:spcBef>
                <a:spcPts val="0"/>
              </a:spcBef>
            </a:pPr>
            <a:endParaRPr lang="en-US" sz="1800" dirty="0"/>
          </a:p>
          <a:p>
            <a:pPr lvl="0">
              <a:spcBef>
                <a:spcPts val="0"/>
              </a:spcBef>
            </a:pPr>
            <a:r>
              <a:rPr lang="en-US" sz="1800" dirty="0"/>
              <a:t>All resources of an organization are dedicated toward measurable goals</a:t>
            </a:r>
          </a:p>
          <a:p>
            <a:pPr lvl="0"/>
            <a:r>
              <a:rPr lang="en-US" sz="1800" dirty="0"/>
              <a:t>Things that are measured easily are valued over things that are hard to measure</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r>
              <a:rPr lang="en-US" sz="1800" dirty="0"/>
              <a:t>Develop community standards and a vision which describe how you want to do your work</a:t>
            </a:r>
          </a:p>
          <a:p>
            <a:pPr lvl="0">
              <a:spcBef>
                <a:spcPts val="0"/>
              </a:spcBef>
            </a:pPr>
            <a:endParaRPr lang="en-US" sz="1800" dirty="0"/>
          </a:p>
          <a:p>
            <a:pPr lvl="0">
              <a:spcBef>
                <a:spcPts val="0"/>
              </a:spcBef>
            </a:pPr>
            <a:r>
              <a:rPr lang="en-US" sz="1800" dirty="0"/>
              <a:t>Include process goals in work plans</a:t>
            </a:r>
          </a:p>
          <a:p>
            <a:pPr lvl="0"/>
            <a:r>
              <a:rPr lang="en-US" sz="1800" dirty="0"/>
              <a:t>Look for ways to measure outcomes that are hard to measure</a:t>
            </a:r>
          </a:p>
          <a:p>
            <a:pPr lvl="0"/>
            <a:r>
              <a:rPr lang="en-US" sz="1800" dirty="0"/>
              <a:t>Recognize when you need to deviate from the agenda</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Quantity over Quality</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13846A5F-E6BE-6243-9538-050AD40A9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996138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4.10</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buSzPct val="100000"/>
            </a:pPr>
            <a:r>
              <a:rPr lang="en-US" sz="1800" dirty="0"/>
              <a:t>Valuing only written knowledge (papers, memos, reports)</a:t>
            </a:r>
          </a:p>
          <a:p>
            <a:pPr lvl="0">
              <a:buSzPct val="100000"/>
            </a:pPr>
            <a:r>
              <a:rPr lang="en-US" sz="1800" dirty="0"/>
              <a:t>Not taking into account or value other ways in which information gets shared (e.g., oral history)</a:t>
            </a:r>
          </a:p>
          <a:p>
            <a:pPr lvl="0">
              <a:spcAft>
                <a:spcPts val="1000"/>
              </a:spcAft>
              <a:buSzPct val="100000"/>
            </a:pPr>
            <a:r>
              <a:rPr lang="en-US" sz="1800" dirty="0"/>
              <a:t>Those with strong documentation and writing skills are more highly valued</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Consider how people inside and outside the organization get and share information</a:t>
            </a:r>
          </a:p>
          <a:p>
            <a:pPr lvl="0">
              <a:spcAft>
                <a:spcPts val="1000"/>
              </a:spcAft>
            </a:pPr>
            <a:r>
              <a:rPr lang="en-US" sz="1800" dirty="0"/>
              <a:t>Consider alternative ways to document what is happening</a:t>
            </a:r>
          </a:p>
          <a:p>
            <a:pPr lvl="0">
              <a:spcAft>
                <a:spcPts val="1000"/>
              </a:spcAft>
            </a:pPr>
            <a:r>
              <a:rPr lang="en-US" sz="1800" dirty="0"/>
              <a:t>Consider sharing the group’s work in less traditional ways (e.g., video)</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Worship of the Written Word</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81B39CC3-CC58-C84B-91FB-86EB9627B1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595189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4.11</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pPr>
            <a:r>
              <a:rPr lang="en-US" sz="1800" dirty="0"/>
              <a:t>Assumptions around the “right way” to do things and beliefs that once people know of it, they will adopt it</a:t>
            </a:r>
          </a:p>
          <a:p>
            <a:r>
              <a:rPr lang="en-US" sz="1800" dirty="0"/>
              <a:t>Assuming one knows what’s best for other communities</a:t>
            </a:r>
          </a:p>
          <a:p>
            <a:pPr lvl="0"/>
            <a:r>
              <a:rPr lang="en-US" sz="1800" dirty="0"/>
              <a:t>When people do not adapt or change, this belief leads </a:t>
            </a:r>
            <a:r>
              <a:rPr lang="en-US" sz="1800" dirty="0" err="1"/>
              <a:t>peple</a:t>
            </a:r>
            <a:r>
              <a:rPr lang="en-US" sz="1800" dirty="0"/>
              <a:t> to conclude something is wrong with them (not the change approach)</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Accept that cultures value different outcomes and there are many ways to accomplish the same goal</a:t>
            </a:r>
          </a:p>
          <a:p>
            <a:pPr lvl="0">
              <a:spcAft>
                <a:spcPts val="1000"/>
              </a:spcAft>
            </a:pPr>
            <a:r>
              <a:rPr lang="en-US" sz="1800" dirty="0"/>
              <a:t>Don’t assume you know what’s best for another community</a:t>
            </a:r>
          </a:p>
          <a:p>
            <a:pPr>
              <a:spcAft>
                <a:spcPts val="1000"/>
              </a:spcAft>
            </a:pPr>
            <a:r>
              <a:rPr lang="en-US" sz="1800" dirty="0"/>
              <a:t>Notice when others do things differently than you would have, and try to learn from them</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Only One Right Way</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77A1F552-E8B5-2C40-8434-570642BE08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952703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4.12</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pPr>
            <a:r>
              <a:rPr lang="en-US" sz="1800" dirty="0"/>
              <a:t>Those with power think they can make decisions in the best interests for those without power</a:t>
            </a:r>
          </a:p>
          <a:p>
            <a:pPr lvl="0"/>
            <a:r>
              <a:rPr lang="en-US" sz="1800" dirty="0"/>
              <a:t>Those with power do not try to understand the viewpoint of others</a:t>
            </a:r>
          </a:p>
          <a:p>
            <a:pPr lvl="0">
              <a:spcAft>
                <a:spcPts val="1000"/>
              </a:spcAft>
            </a:pPr>
            <a:r>
              <a:rPr lang="en-US" sz="1800" dirty="0"/>
              <a:t>Those without power do not understand how decisions get made, yet those decisions impact them</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Advocate for transparency and clarity in how decisions get made </a:t>
            </a:r>
          </a:p>
          <a:p>
            <a:pPr lvl="0">
              <a:spcAft>
                <a:spcPts val="1000"/>
              </a:spcAft>
            </a:pPr>
            <a:r>
              <a:rPr lang="en-US" sz="1800" dirty="0"/>
              <a:t>Include all stakeholders who are impacted by decisions in decision-making</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Paternalism</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6AF24A84-B067-2543-8C95-EE40508F5C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218951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|4.13</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pPr>
            <a:r>
              <a:rPr lang="en-US" sz="1800" dirty="0"/>
              <a:t>Power and resources are seen as limited, leading to zero-sum game thinking</a:t>
            </a:r>
          </a:p>
          <a:p>
            <a:pPr lvl="0"/>
            <a:r>
              <a:rPr lang="en-US" sz="1800" dirty="0"/>
              <a:t>Those with power feel threatened when someone suggests changes to the organization</a:t>
            </a:r>
          </a:p>
          <a:p>
            <a:pPr lvl="0">
              <a:spcAft>
                <a:spcPts val="1000"/>
              </a:spcAft>
            </a:pPr>
            <a:r>
              <a:rPr lang="en-US" sz="1800" dirty="0"/>
              <a:t>Those with power assume they have the best interests of the organization at heart </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Power-sharing, shared leadership, and networked (rather than hierarchical) group organization</a:t>
            </a:r>
          </a:p>
          <a:p>
            <a:pPr lvl="0"/>
            <a:r>
              <a:rPr lang="en-US" sz="1800" dirty="0"/>
              <a:t>Leaders work to develop the power, agency, and skills of others</a:t>
            </a:r>
          </a:p>
          <a:p>
            <a:pPr lvl="0"/>
            <a:r>
              <a:rPr lang="en-US" sz="1800" dirty="0"/>
              <a:t>Recognize that change is inevitable</a:t>
            </a:r>
          </a:p>
          <a:p>
            <a:pPr lvl="0">
              <a:spcAft>
                <a:spcPts val="1000"/>
              </a:spcAft>
            </a:pPr>
            <a:r>
              <a:rPr lang="en-US" sz="1800" dirty="0"/>
              <a:t>Focus groups on a common vision of change in outcomes</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Power Hoarding</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DCEE0A78-CD92-6046-92F6-40E61A7CEF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43740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4.14</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buSzPct val="100000"/>
            </a:pPr>
            <a:r>
              <a:rPr lang="en-US" sz="1800" dirty="0"/>
              <a:t>Organizations often define success in this way</a:t>
            </a:r>
          </a:p>
          <a:p>
            <a:pPr lvl="0">
              <a:buSzPct val="100000"/>
            </a:pPr>
            <a:r>
              <a:rPr lang="en-US" sz="1800" dirty="0"/>
              <a:t>Progress is defined as growth, publishing quickly, securing more funding, etc.</a:t>
            </a:r>
          </a:p>
          <a:p>
            <a:pPr lvl="0">
              <a:spcAft>
                <a:spcPts val="1000"/>
              </a:spcAft>
              <a:buSzPct val="100000"/>
            </a:pPr>
            <a:r>
              <a:rPr lang="en-US" sz="1800" dirty="0"/>
              <a:t>Does not acknowledge additional costs such as emotional labor, morale, credibility</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Critique emerging visions that focus on bigger/more progress</a:t>
            </a:r>
            <a:br>
              <a:rPr lang="en-US" sz="1800" dirty="0"/>
            </a:br>
            <a:endParaRPr lang="en-US" sz="1800" dirty="0"/>
          </a:p>
          <a:p>
            <a:pPr lvl="0">
              <a:spcBef>
                <a:spcPts val="0"/>
              </a:spcBef>
            </a:pPr>
            <a:r>
              <a:rPr lang="en-US" sz="1800" dirty="0"/>
              <a:t>Make sure that any cost/benefit analysis includes all the costs, not just the financial ones</a:t>
            </a:r>
          </a:p>
          <a:p>
            <a:pPr lvl="0"/>
            <a:r>
              <a:rPr lang="en-US" sz="1800" dirty="0"/>
              <a:t>Include process and values goals in your planning</a:t>
            </a:r>
          </a:p>
          <a:p>
            <a:pPr lvl="0">
              <a:spcAft>
                <a:spcPts val="1000"/>
              </a:spcAft>
            </a:pPr>
            <a:r>
              <a:rPr lang="en-US" sz="1800" dirty="0"/>
              <a:t>Ask those you work with and for to evaluate your performance vis a vis a broader set of goals</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Progress is Bigger, More</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5C2CCF5C-9014-EC4E-B723-B7D2EA1FB2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13905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4.15</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buSzPct val="100000"/>
            </a:pPr>
            <a:r>
              <a:rPr lang="en-US" sz="1800" dirty="0"/>
              <a:t>Believing that emotions are inherently irrational, bad, and should not play a role in decision-making or group process </a:t>
            </a:r>
          </a:p>
          <a:p>
            <a:pPr lvl="0">
              <a:buSzPct val="100000"/>
            </a:pPr>
            <a:r>
              <a:rPr lang="en-US" sz="1800" dirty="0"/>
              <a:t>Invalidating people’s ideas who present them with emotion </a:t>
            </a:r>
          </a:p>
          <a:p>
            <a:pPr lvl="0">
              <a:spcAft>
                <a:spcPts val="1000"/>
              </a:spcAft>
              <a:buSzPct val="100000"/>
            </a:pPr>
            <a:r>
              <a:rPr lang="en-US" sz="1800" dirty="0"/>
              <a:t>Impatience with thinking that does not appear "logical" to those with power </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r>
              <a:rPr lang="en-US" sz="1800" dirty="0"/>
              <a:t>Recognize that culture affects the way people express their ideas</a:t>
            </a:r>
          </a:p>
          <a:p>
            <a:r>
              <a:rPr lang="en-US" sz="1800" dirty="0"/>
              <a:t>Assume that everybody has a valid point and your job is to understand what that point is </a:t>
            </a:r>
          </a:p>
          <a:p>
            <a:r>
              <a:rPr lang="en-US" sz="1800" dirty="0"/>
              <a:t>Sit with discomfort</a:t>
            </a:r>
            <a:br>
              <a:rPr lang="en-US" sz="1800" dirty="0"/>
            </a:br>
            <a:endParaRPr lang="en" sz="1800" dirty="0"/>
          </a:p>
          <a:p>
            <a:pPr lvl="0">
              <a:spcBef>
                <a:spcPts val="0"/>
              </a:spcBef>
            </a:pPr>
            <a:r>
              <a:rPr lang="en" sz="1800" dirty="0"/>
              <a:t>Recognize that everybody has a worldview, and that worldview affects the way they understand things</a:t>
            </a:r>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Objectivity</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F82FDD8F-7D77-1147-8C9D-DFEC429A73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955368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4.16</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648557"/>
            <a:ext cx="5049644" cy="3957645"/>
          </a:xfrm>
        </p:spPr>
        <p:txBody>
          <a:bodyPr/>
          <a:lstStyle/>
          <a:p>
            <a:pPr lvl="0">
              <a:spcBef>
                <a:spcPts val="0"/>
              </a:spcBef>
              <a:buSzPct val="100000"/>
            </a:pPr>
            <a:r>
              <a:rPr lang="en-US" sz="1800" dirty="0"/>
              <a:t>Believing that people (especially those with power) have a right to emotional and psychological comfort </a:t>
            </a:r>
          </a:p>
          <a:p>
            <a:pPr lvl="0">
              <a:buSzPct val="100000"/>
            </a:pPr>
            <a:r>
              <a:rPr lang="en-US" sz="1800" dirty="0"/>
              <a:t>Scapegoating those who cause discomfort </a:t>
            </a:r>
          </a:p>
          <a:p>
            <a:pPr lvl="0">
              <a:spcAft>
                <a:spcPts val="1000"/>
              </a:spcAft>
              <a:buSzPct val="100000"/>
            </a:pPr>
            <a:r>
              <a:rPr lang="en-US" sz="1800" dirty="0"/>
              <a:t>Criticizing those who raise difficult issues, such as pointing out oppression (see: Defensiveness)</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648557"/>
            <a:ext cx="5049644" cy="3957645"/>
          </a:xfrm>
        </p:spPr>
        <p:txBody>
          <a:bodyPr/>
          <a:lstStyle/>
          <a:p>
            <a:pPr lvl="0">
              <a:spcBef>
                <a:spcPts val="0"/>
              </a:spcBef>
            </a:pPr>
            <a:r>
              <a:rPr lang="en-US" sz="1800" dirty="0"/>
              <a:t>Recognize that discomfort is at the root of all growth and learning </a:t>
            </a:r>
          </a:p>
          <a:p>
            <a:pPr lvl="0"/>
            <a:r>
              <a:rPr lang="en-US" sz="1800" dirty="0"/>
              <a:t>Deepen your understanding of oppression so you have a strong understanding of how your personal experience and feelings fit into a larger picture</a:t>
            </a:r>
          </a:p>
          <a:p>
            <a:pPr lvl="0"/>
            <a:r>
              <a:rPr lang="en-US" sz="1800" dirty="0"/>
              <a:t>Pause and reconsider when you react to something that feels uncomfortable</a:t>
            </a:r>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688888"/>
            <a:ext cx="10515600" cy="553998"/>
          </a:xfrm>
        </p:spPr>
        <p:txBody>
          <a:bodyPr/>
          <a:lstStyle/>
          <a:p>
            <a:pPr marL="114300" indent="0"/>
            <a:r>
              <a:rPr lang="en-US" sz="1500" dirty="0"/>
              <a:t>Dismantling Racism Works (2020, June). Dismantling Racism Works Web Workbook. Retrieved from </a:t>
            </a:r>
            <a:r>
              <a:rPr lang="en-US" sz="1500" dirty="0">
                <a:hlinkClick r:id="rId3"/>
              </a:rPr>
              <a:t>https://www.dismantlingracism.org/</a:t>
            </a:r>
            <a:endParaRPr lang="en-US" sz="15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r>
              <a:rPr lang="en" dirty="0"/>
              <a:t>Right to Comfort</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Features                                                                   Antidotes</a:t>
            </a:r>
          </a:p>
        </p:txBody>
      </p:sp>
      <p:pic>
        <p:nvPicPr>
          <p:cNvPr id="9" name="Graphic 8">
            <a:extLst>
              <a:ext uri="{FF2B5EF4-FFF2-40B4-BE49-F238E27FC236}">
                <a16:creationId xmlns:a16="http://schemas.microsoft.com/office/drawing/2014/main" id="{3EFDE85A-EEA5-9F4C-92B0-BED077F10C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405567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p:txBody>
          <a:bodyPr>
            <a:normAutofit/>
          </a:bodyPr>
          <a:lstStyle/>
          <a:p>
            <a:r>
              <a:rPr lang="en-US" sz="5400" dirty="0"/>
              <a:t>Facilitation</a:t>
            </a:r>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p:txBody>
          <a:bodyPr>
            <a:normAutofit fontScale="92500" lnSpcReduction="10000"/>
          </a:bodyPr>
          <a:lstStyle/>
          <a:p>
            <a:r>
              <a:rPr lang="en-US" dirty="0"/>
              <a:t>Facilitators help DATs operate as high functioning teams. Our model intentionally relies on facilitators who are external to the DAT’s department. When a facilitator resides outside the power structure of the department and is not directly impacted by the DAT’s work, they are in a unique position to offer an outside perspective. Because they are not members of a department’s community, external facilitators can ask questions of DAT members that help the group explore the underlying assumptions about their department and work.</a:t>
            </a:r>
          </a:p>
          <a:p>
            <a:endParaRPr lang="en-US" dirty="0"/>
          </a:p>
          <a:p>
            <a:r>
              <a:rPr lang="en-US" dirty="0"/>
              <a:t>Facilitators use these slides to help department members understand what it means to have an externally facilitated, multi-year initiative. They also help facilitators pass the reins over to new facilitators when the period of external facilitation is ending.</a:t>
            </a:r>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dirty="0"/>
              <a:t>DAT Digital Toolkit</a:t>
            </a:r>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5.0</a:t>
            </a:r>
          </a:p>
        </p:txBody>
      </p:sp>
      <p:pic>
        <p:nvPicPr>
          <p:cNvPr id="7" name="Graphic 6">
            <a:extLst>
              <a:ext uri="{FF2B5EF4-FFF2-40B4-BE49-F238E27FC236}">
                <a16:creationId xmlns:a16="http://schemas.microsoft.com/office/drawing/2014/main" id="{F125FBAD-C11C-9D46-9242-8B9745D59A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93233"/>
            <a:ext cx="838200" cy="293370"/>
          </a:xfrm>
          <a:prstGeom prst="rect">
            <a:avLst/>
          </a:prstGeom>
        </p:spPr>
      </p:pic>
      <p:sp>
        <p:nvSpPr>
          <p:cNvPr id="8" name="Rectangle 1">
            <a:extLst>
              <a:ext uri="{FF2B5EF4-FFF2-40B4-BE49-F238E27FC236}">
                <a16:creationId xmlns:a16="http://schemas.microsoft.com/office/drawing/2014/main" id="{1A414206-D4DE-7648-B6B9-1D7B6D41212D}"/>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307593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1.3</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1" y="1788160"/>
            <a:ext cx="3437020" cy="4367313"/>
          </a:xfrm>
        </p:spPr>
        <p:txBody>
          <a:bodyPr>
            <a:noAutofit/>
          </a:bodyPr>
          <a:lstStyle/>
          <a:p>
            <a:pPr marL="0" indent="0">
              <a:buNone/>
            </a:pPr>
            <a:r>
              <a:rPr lang="en-US" sz="1800" dirty="0"/>
              <a:t>Definitions:</a:t>
            </a:r>
            <a:br>
              <a:rPr lang="en-US" sz="1800" dirty="0"/>
            </a:br>
            <a:endParaRPr lang="en-US" sz="1800" dirty="0"/>
          </a:p>
          <a:p>
            <a:pPr marL="285750" lvl="0" indent="-285750">
              <a:spcBef>
                <a:spcPts val="0"/>
              </a:spcBef>
              <a:spcAft>
                <a:spcPts val="0"/>
              </a:spcAft>
            </a:pPr>
            <a:r>
              <a:rPr lang="en-US" sz="1800" dirty="0"/>
              <a:t>Collect multiple, relevant forms of data.</a:t>
            </a:r>
            <a:br>
              <a:rPr lang="en-US" sz="1800" dirty="0"/>
            </a:br>
            <a:endParaRPr lang="en-US" sz="1800" dirty="0"/>
          </a:p>
          <a:p>
            <a:pPr marL="285750" lvl="0" indent="-285750">
              <a:spcBef>
                <a:spcPts val="0"/>
              </a:spcBef>
              <a:spcAft>
                <a:spcPts val="0"/>
              </a:spcAft>
            </a:pPr>
            <a:r>
              <a:rPr lang="en-US" sz="1800" dirty="0">
                <a:solidFill>
                  <a:schemeClr val="dk1"/>
                </a:solidFill>
              </a:rPr>
              <a:t>Be aware of biases and </a:t>
            </a:r>
            <a:br>
              <a:rPr lang="en-US" sz="1800" dirty="0">
                <a:solidFill>
                  <a:schemeClr val="dk1"/>
                </a:solidFill>
              </a:rPr>
            </a:br>
            <a:r>
              <a:rPr lang="en-US" sz="1800" dirty="0">
                <a:solidFill>
                  <a:schemeClr val="dk1"/>
                </a:solidFill>
              </a:rPr>
              <a:t>counteract them.</a:t>
            </a:r>
            <a:endParaRPr lang="en-US" sz="1800" dirty="0"/>
          </a:p>
          <a:p>
            <a:pPr marL="285750" lvl="0" indent="-285750">
              <a:spcBef>
                <a:spcPts val="1600"/>
              </a:spcBef>
              <a:spcAft>
                <a:spcPts val="1600"/>
              </a:spcAft>
            </a:pPr>
            <a:r>
              <a:rPr lang="en-US" sz="1800" dirty="0"/>
              <a:t>Complete a thoughtful analysis of the data.</a:t>
            </a:r>
          </a:p>
          <a:p>
            <a:endParaRPr lang="en-US" sz="1800" dirty="0"/>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4377490" y="1788160"/>
            <a:ext cx="3437020" cy="4367313"/>
          </a:xfrm>
        </p:spPr>
        <p:txBody>
          <a:bodyPr>
            <a:noAutofit/>
          </a:bodyPr>
          <a:lstStyle/>
          <a:p>
            <a:pPr marL="0" indent="0">
              <a:buNone/>
            </a:pPr>
            <a:r>
              <a:rPr lang="en-US" sz="1800" dirty="0"/>
              <a:t>Benefits: </a:t>
            </a:r>
            <a:br>
              <a:rPr lang="en-US" sz="1800" dirty="0"/>
            </a:br>
            <a:endParaRPr lang="en-US" sz="1800" dirty="0"/>
          </a:p>
          <a:p>
            <a:pPr lvl="0">
              <a:spcBef>
                <a:spcPts val="0"/>
              </a:spcBef>
              <a:spcAft>
                <a:spcPts val="0"/>
              </a:spcAft>
            </a:pPr>
            <a:r>
              <a:rPr lang="en-US" sz="1800" dirty="0">
                <a:solidFill>
                  <a:schemeClr val="dk1"/>
                </a:solidFill>
              </a:rPr>
              <a:t>Data can help direct decision-making and assess progress toward long-term outcomes.</a:t>
            </a:r>
          </a:p>
          <a:p>
            <a:pPr lvl="0">
              <a:spcBef>
                <a:spcPts val="1600"/>
              </a:spcBef>
              <a:spcAft>
                <a:spcPts val="1600"/>
              </a:spcAft>
            </a:pPr>
            <a:r>
              <a:rPr lang="en-US" sz="1800" dirty="0">
                <a:solidFill>
                  <a:schemeClr val="dk1"/>
                </a:solidFill>
              </a:rPr>
              <a:t>Multiple forms of data support deeper understanding.</a:t>
            </a:r>
          </a:p>
          <a:p>
            <a:pPr>
              <a:spcBef>
                <a:spcPts val="2133"/>
              </a:spcBef>
              <a:spcAft>
                <a:spcPts val="2133"/>
              </a:spcAft>
            </a:pPr>
            <a:endParaRPr lang="en-US" sz="1400" dirty="0">
              <a:solidFill>
                <a:schemeClr val="dk1"/>
              </a:solidFill>
            </a:endParaRPr>
          </a:p>
          <a:p>
            <a:endParaRPr lang="en-US" sz="14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7916779" y="1788160"/>
            <a:ext cx="3437020" cy="4367313"/>
          </a:xfrm>
        </p:spPr>
        <p:txBody>
          <a:bodyPr>
            <a:noAutofit/>
          </a:bodyPr>
          <a:lstStyle/>
          <a:p>
            <a:pPr marL="0" indent="0">
              <a:buNone/>
            </a:pPr>
            <a:r>
              <a:rPr lang="en-US" sz="1800" dirty="0"/>
              <a:t>Challenges: </a:t>
            </a:r>
            <a:br>
              <a:rPr lang="en-US" sz="1800" dirty="0"/>
            </a:br>
            <a:endParaRPr lang="en-US" sz="1800" dirty="0"/>
          </a:p>
          <a:p>
            <a:pPr lvl="0">
              <a:spcBef>
                <a:spcPts val="0"/>
              </a:spcBef>
              <a:spcAft>
                <a:spcPts val="0"/>
              </a:spcAft>
            </a:pPr>
            <a:r>
              <a:rPr lang="en-US" sz="1800" dirty="0">
                <a:solidFill>
                  <a:schemeClr val="dk1"/>
                </a:solidFill>
              </a:rPr>
              <a:t>A thoughtful analysis requires time and resources. </a:t>
            </a:r>
          </a:p>
          <a:p>
            <a:pPr lvl="0">
              <a:spcBef>
                <a:spcPts val="1600"/>
              </a:spcBef>
              <a:spcAft>
                <a:spcPts val="1600"/>
              </a:spcAft>
            </a:pPr>
            <a:r>
              <a:rPr lang="en-US" sz="1800" dirty="0">
                <a:solidFill>
                  <a:schemeClr val="dk1"/>
                </a:solidFill>
              </a:rPr>
              <a:t>Expertise may be needed to collect quality data and carry out analyses.</a:t>
            </a:r>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fontScale="90000"/>
          </a:bodyPr>
          <a:lstStyle/>
          <a:p>
            <a:r>
              <a:rPr lang="en" sz="3200" dirty="0"/>
              <a:t>Data collection, analysis, and interpretation inform decision-making.</a:t>
            </a:r>
            <a:endParaRPr lang="en-US" sz="3200" dirty="0"/>
          </a:p>
        </p:txBody>
      </p:sp>
      <p:sp>
        <p:nvSpPr>
          <p:cNvPr id="4" name="Text Placeholder 3">
            <a:extLst>
              <a:ext uri="{FF2B5EF4-FFF2-40B4-BE49-F238E27FC236}">
                <a16:creationId xmlns:a16="http://schemas.microsoft.com/office/drawing/2014/main" id="{E8211011-C0A0-4D11-8BE2-D744A453317E}"/>
              </a:ext>
            </a:extLst>
          </p:cNvPr>
          <p:cNvSpPr>
            <a:spLocks noGrp="1"/>
          </p:cNvSpPr>
          <p:nvPr>
            <p:ph type="body" sz="quarter" idx="18"/>
          </p:nvPr>
        </p:nvSpPr>
        <p:spPr/>
        <p:txBody>
          <a:bodyPr/>
          <a:lstStyle/>
          <a:p>
            <a:r>
              <a:rPr lang="en" dirty="0"/>
              <a:t>DAT Core Principle 3</a:t>
            </a:r>
            <a:endParaRPr lang="en-US" dirty="0"/>
          </a:p>
        </p:txBody>
      </p:sp>
      <p:pic>
        <p:nvPicPr>
          <p:cNvPr id="11" name="Graphic 10">
            <a:extLst>
              <a:ext uri="{FF2B5EF4-FFF2-40B4-BE49-F238E27FC236}">
                <a16:creationId xmlns:a16="http://schemas.microsoft.com/office/drawing/2014/main" id="{5E551F0F-817E-2943-A2D1-4F404F6591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922570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1390914"/>
            <a:ext cx="10515600" cy="4023825"/>
          </a:xfrm>
        </p:spPr>
        <p:txBody>
          <a:bodyPr>
            <a:normAutofit/>
          </a:bodyPr>
          <a:lstStyle/>
          <a:p>
            <a:pPr marL="457200" lvl="0" indent="-393700">
              <a:lnSpc>
                <a:spcPct val="115000"/>
              </a:lnSpc>
              <a:spcAft>
                <a:spcPts val="0"/>
              </a:spcAft>
              <a:buSzPct val="100000"/>
            </a:pPr>
            <a:r>
              <a:rPr lang="en-US" sz="2400" dirty="0">
                <a:solidFill>
                  <a:srgbClr val="262626"/>
                </a:solidFill>
              </a:rPr>
              <a:t>Help develop a </a:t>
            </a:r>
            <a:r>
              <a:rPr lang="en-US" sz="2400" b="1" dirty="0">
                <a:solidFill>
                  <a:srgbClr val="262626"/>
                </a:solidFill>
              </a:rPr>
              <a:t>highly functioning</a:t>
            </a:r>
            <a:r>
              <a:rPr lang="en-US" sz="2400" dirty="0">
                <a:solidFill>
                  <a:srgbClr val="262626"/>
                </a:solidFill>
              </a:rPr>
              <a:t> working team</a:t>
            </a:r>
            <a:br>
              <a:rPr lang="en-US" sz="2400" dirty="0">
                <a:solidFill>
                  <a:srgbClr val="262626"/>
                </a:solidFill>
              </a:rPr>
            </a:br>
            <a:endParaRPr lang="en-US" sz="2400" dirty="0">
              <a:solidFill>
                <a:srgbClr val="262626"/>
              </a:solidFill>
            </a:endParaRPr>
          </a:p>
          <a:p>
            <a:pPr marL="457200" lvl="0" indent="-393700">
              <a:lnSpc>
                <a:spcPct val="115000"/>
              </a:lnSpc>
              <a:spcAft>
                <a:spcPts val="0"/>
              </a:spcAft>
              <a:buSzPct val="100000"/>
            </a:pPr>
            <a:r>
              <a:rPr lang="en-US" sz="2400" dirty="0">
                <a:solidFill>
                  <a:srgbClr val="262626"/>
                </a:solidFill>
              </a:rPr>
              <a:t>Provide </a:t>
            </a:r>
            <a:r>
              <a:rPr lang="en-US" sz="2400" b="1" dirty="0">
                <a:solidFill>
                  <a:srgbClr val="262626"/>
                </a:solidFill>
              </a:rPr>
              <a:t>support </a:t>
            </a:r>
            <a:r>
              <a:rPr lang="en-US" sz="2400" dirty="0">
                <a:solidFill>
                  <a:srgbClr val="262626"/>
                </a:solidFill>
              </a:rPr>
              <a:t>and expertise customized to the DAT’s goals</a:t>
            </a:r>
            <a:br>
              <a:rPr lang="en-US" sz="2400" dirty="0">
                <a:solidFill>
                  <a:srgbClr val="262626"/>
                </a:solidFill>
              </a:rPr>
            </a:br>
            <a:endParaRPr lang="en-US" sz="2400" dirty="0">
              <a:solidFill>
                <a:srgbClr val="262626"/>
              </a:solidFill>
            </a:endParaRPr>
          </a:p>
          <a:p>
            <a:pPr marL="457200" lvl="0" indent="-393700">
              <a:lnSpc>
                <a:spcPct val="115000"/>
              </a:lnSpc>
              <a:spcAft>
                <a:spcPts val="0"/>
              </a:spcAft>
              <a:buSzPct val="100000"/>
            </a:pPr>
            <a:r>
              <a:rPr lang="en-US" sz="2400" b="1" dirty="0">
                <a:solidFill>
                  <a:srgbClr val="262626"/>
                </a:solidFill>
              </a:rPr>
              <a:t>Cultivate an environment </a:t>
            </a:r>
            <a:r>
              <a:rPr lang="en-US" sz="2400" dirty="0">
                <a:solidFill>
                  <a:srgbClr val="262626"/>
                </a:solidFill>
              </a:rPr>
              <a:t>conducive to the DAT’s success</a:t>
            </a:r>
            <a:br>
              <a:rPr lang="en-US" sz="2400" dirty="0">
                <a:solidFill>
                  <a:srgbClr val="262626"/>
                </a:solidFill>
              </a:rPr>
            </a:br>
            <a:endParaRPr lang="en-US" sz="2400" b="1" dirty="0">
              <a:solidFill>
                <a:srgbClr val="262626"/>
              </a:solidFill>
            </a:endParaRPr>
          </a:p>
          <a:p>
            <a:pPr marL="457200" lvl="0" indent="-393700">
              <a:lnSpc>
                <a:spcPct val="115000"/>
              </a:lnSpc>
              <a:spcAft>
                <a:spcPts val="0"/>
              </a:spcAft>
              <a:buSzPct val="100000"/>
            </a:pPr>
            <a:r>
              <a:rPr lang="en-US" sz="2400" dirty="0">
                <a:solidFill>
                  <a:srgbClr val="262626"/>
                </a:solidFill>
              </a:rPr>
              <a:t>Help manage the DAT’s </a:t>
            </a:r>
            <a:r>
              <a:rPr lang="en-US" sz="2400" b="1" dirty="0">
                <a:solidFill>
                  <a:srgbClr val="262626"/>
                </a:solidFill>
              </a:rPr>
              <a:t>logistics</a:t>
            </a:r>
          </a:p>
          <a:p>
            <a:pPr>
              <a:lnSpc>
                <a:spcPct val="120000"/>
              </a:lnSpc>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5</a:t>
            </a:r>
            <a:r>
              <a:rPr lang="en-US" i="1" dirty="0"/>
              <a:t>.</a:t>
            </a:r>
            <a:r>
              <a:rPr lang="en-US" dirty="0"/>
              <a:t>1</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dirty="0"/>
              <a:t>Four roles of DAT facilitators</a:t>
            </a:r>
          </a:p>
        </p:txBody>
      </p:sp>
      <p:pic>
        <p:nvPicPr>
          <p:cNvPr id="6" name="Graphic 5">
            <a:extLst>
              <a:ext uri="{FF2B5EF4-FFF2-40B4-BE49-F238E27FC236}">
                <a16:creationId xmlns:a16="http://schemas.microsoft.com/office/drawing/2014/main" id="{4D47C6D3-EDD4-FF46-9A22-35A9644863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500904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5.2</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p:txBody>
          <a:bodyPr/>
          <a:lstStyle/>
          <a:p>
            <a:pPr marL="457200" lvl="0" indent="-342900">
              <a:lnSpc>
                <a:spcPct val="115000"/>
              </a:lnSpc>
              <a:spcBef>
                <a:spcPts val="0"/>
              </a:spcBef>
              <a:buSzPts val="1800"/>
            </a:pPr>
            <a:r>
              <a:rPr lang="en-US" sz="2000" dirty="0"/>
              <a:t>External vs internal</a:t>
            </a:r>
          </a:p>
          <a:p>
            <a:pPr marL="742950" indent="-285750">
              <a:lnSpc>
                <a:spcPct val="115000"/>
              </a:lnSpc>
              <a:spcBef>
                <a:spcPts val="1600"/>
              </a:spcBef>
            </a:pPr>
            <a:endParaRPr lang="en-US" sz="2000" dirty="0"/>
          </a:p>
          <a:p>
            <a:pPr marL="457200" lvl="0" indent="-342900">
              <a:lnSpc>
                <a:spcPct val="115000"/>
              </a:lnSpc>
              <a:spcBef>
                <a:spcPts val="1600"/>
              </a:spcBef>
              <a:buSzPts val="1800"/>
            </a:pPr>
            <a:r>
              <a:rPr lang="en-US" sz="2000" dirty="0"/>
              <a:t>Single vs co-facilitated</a:t>
            </a:r>
          </a:p>
          <a:p>
            <a:pPr marL="742950" indent="-285750">
              <a:lnSpc>
                <a:spcPct val="115000"/>
              </a:lnSpc>
              <a:spcBef>
                <a:spcPts val="1600"/>
              </a:spcBef>
            </a:pPr>
            <a:endParaRPr lang="en-US" sz="2000" dirty="0"/>
          </a:p>
          <a:p>
            <a:pPr marL="457200" lvl="0" indent="-342900">
              <a:lnSpc>
                <a:spcPct val="115000"/>
              </a:lnSpc>
              <a:spcBef>
                <a:spcPts val="1600"/>
              </a:spcBef>
              <a:buSzPts val="1800"/>
            </a:pPr>
            <a:r>
              <a:rPr lang="en-US" sz="2000" dirty="0"/>
              <a:t>Collective, rotating facilitation</a:t>
            </a:r>
          </a:p>
          <a:p>
            <a:pPr>
              <a:spcAft>
                <a:spcPts val="1200"/>
              </a:spcAft>
            </a:pPr>
            <a:endParaRPr lang="en-US" sz="2000" dirty="0"/>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p:txBody>
          <a:bodyPr/>
          <a:lstStyle/>
          <a:p>
            <a:pPr marL="457200" lvl="0" indent="-342900">
              <a:lnSpc>
                <a:spcPct val="115000"/>
              </a:lnSpc>
              <a:spcBef>
                <a:spcPts val="0"/>
              </a:spcBef>
              <a:buSzPts val="1800"/>
            </a:pPr>
            <a:r>
              <a:rPr lang="en-US" sz="2000" dirty="0"/>
              <a:t>Monitoring agenda / big picture</a:t>
            </a:r>
          </a:p>
          <a:p>
            <a:pPr marL="457200" lvl="0" indent="-342900">
              <a:lnSpc>
                <a:spcPct val="115000"/>
              </a:lnSpc>
              <a:spcBef>
                <a:spcPts val="0"/>
              </a:spcBef>
              <a:buSzPts val="1800"/>
            </a:pPr>
            <a:r>
              <a:rPr lang="en-US" sz="2000" dirty="0"/>
              <a:t>Providing customized support and expertise</a:t>
            </a:r>
          </a:p>
          <a:p>
            <a:pPr marL="457200" lvl="0" indent="-342900">
              <a:lnSpc>
                <a:spcPct val="115000"/>
              </a:lnSpc>
              <a:spcBef>
                <a:spcPts val="0"/>
              </a:spcBef>
              <a:buSzPts val="1800"/>
            </a:pPr>
            <a:r>
              <a:rPr lang="en-US" sz="2000" dirty="0"/>
              <a:t>Timekeeping and notetaking</a:t>
            </a:r>
          </a:p>
          <a:p>
            <a:pPr marL="457200" lvl="0" indent="-342900">
              <a:lnSpc>
                <a:spcPct val="115000"/>
              </a:lnSpc>
              <a:spcBef>
                <a:spcPts val="0"/>
              </a:spcBef>
              <a:buSzPts val="1800"/>
            </a:pPr>
            <a:r>
              <a:rPr lang="en-US" sz="2000" dirty="0"/>
              <a:t>Develop high functioning team</a:t>
            </a:r>
          </a:p>
          <a:p>
            <a:pPr marL="457200" lvl="0" indent="-342900">
              <a:lnSpc>
                <a:spcPct val="115000"/>
              </a:lnSpc>
              <a:spcBef>
                <a:spcPts val="0"/>
              </a:spcBef>
              <a:buSzPts val="1800"/>
            </a:pPr>
            <a:r>
              <a:rPr lang="en-US" sz="2000" dirty="0"/>
              <a:t>Assembling the agenda</a:t>
            </a:r>
          </a:p>
          <a:p>
            <a:pPr marL="457200" lvl="0" indent="-342900">
              <a:lnSpc>
                <a:spcPct val="115000"/>
              </a:lnSpc>
              <a:spcBef>
                <a:spcPts val="0"/>
              </a:spcBef>
              <a:buSzPts val="1800"/>
            </a:pPr>
            <a:r>
              <a:rPr lang="en-US" sz="2000" dirty="0"/>
              <a:t>Email communication - reminders and action items</a:t>
            </a:r>
          </a:p>
          <a:p>
            <a:pPr marL="457200" lvl="0" indent="-342900">
              <a:lnSpc>
                <a:spcPct val="115000"/>
              </a:lnSpc>
              <a:spcBef>
                <a:spcPts val="0"/>
              </a:spcBef>
              <a:buSzPts val="1800"/>
            </a:pPr>
            <a:r>
              <a:rPr lang="en-US" sz="2000" dirty="0"/>
              <a:t>Increase member capacity to enact change</a:t>
            </a:r>
          </a:p>
          <a:p>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US" dirty="0"/>
              <a:t>Facilitation Models and Tasks</a:t>
            </a:r>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Models                                                                     Essential Tasks</a:t>
            </a:r>
          </a:p>
        </p:txBody>
      </p:sp>
      <p:pic>
        <p:nvPicPr>
          <p:cNvPr id="9" name="Graphic 8">
            <a:extLst>
              <a:ext uri="{FF2B5EF4-FFF2-40B4-BE49-F238E27FC236}">
                <a16:creationId xmlns:a16="http://schemas.microsoft.com/office/drawing/2014/main" id="{1156C6C7-04C4-ED46-8E94-D854123FBB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612100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1390914"/>
            <a:ext cx="10515600" cy="4023825"/>
          </a:xfrm>
        </p:spPr>
        <p:txBody>
          <a:bodyPr>
            <a:normAutofit/>
          </a:bodyPr>
          <a:lstStyle/>
          <a:p>
            <a:pPr marL="457200" lvl="0" indent="-355600">
              <a:buSzPct val="100000"/>
            </a:pPr>
            <a:r>
              <a:rPr lang="en" sz="2400" b="1" dirty="0">
                <a:ea typeface="Droid Serif"/>
                <a:cs typeface="Droid Serif"/>
                <a:sym typeface="Droid Serif"/>
              </a:rPr>
              <a:t>Paraphrasing</a:t>
            </a:r>
            <a:r>
              <a:rPr lang="en" sz="2400" dirty="0">
                <a:ea typeface="Droid Serif"/>
                <a:cs typeface="Droid Serif"/>
                <a:sym typeface="Droid Serif"/>
              </a:rPr>
              <a:t> – clarifying; checking for understanding or consensus</a:t>
            </a:r>
            <a:br>
              <a:rPr lang="en" sz="2400" dirty="0">
                <a:ea typeface="Droid Serif"/>
                <a:cs typeface="Droid Serif"/>
                <a:sym typeface="Droid Serif"/>
              </a:rPr>
            </a:br>
            <a:endParaRPr lang="en" sz="2400" dirty="0">
              <a:ea typeface="Droid Serif"/>
              <a:cs typeface="Droid Serif"/>
              <a:sym typeface="Droid Serif"/>
            </a:endParaRPr>
          </a:p>
          <a:p>
            <a:pPr marL="457200" lvl="0" indent="-355600">
              <a:buSzPct val="100000"/>
            </a:pPr>
            <a:r>
              <a:rPr lang="en" sz="2400" b="1" dirty="0">
                <a:ea typeface="Droid Serif"/>
                <a:cs typeface="Droid Serif"/>
                <a:sym typeface="Droid Serif"/>
              </a:rPr>
              <a:t>Redirecting</a:t>
            </a:r>
            <a:r>
              <a:rPr lang="en" sz="2400" dirty="0">
                <a:ea typeface="Droid Serif"/>
                <a:cs typeface="Droid Serif"/>
                <a:sym typeface="Droid Serif"/>
              </a:rPr>
              <a:t> – moving conversation to an agenda topic or a speaker</a:t>
            </a:r>
            <a:br>
              <a:rPr lang="en" sz="2400" dirty="0">
                <a:ea typeface="Droid Serif"/>
                <a:cs typeface="Droid Serif"/>
                <a:sym typeface="Droid Serif"/>
              </a:rPr>
            </a:br>
            <a:endParaRPr lang="en" sz="2400" dirty="0">
              <a:ea typeface="Droid Serif"/>
              <a:cs typeface="Droid Serif"/>
              <a:sym typeface="Droid Serif"/>
            </a:endParaRPr>
          </a:p>
          <a:p>
            <a:pPr marL="457200" lvl="0" indent="-355600">
              <a:buSzPct val="100000"/>
            </a:pPr>
            <a:r>
              <a:rPr lang="en" sz="2400" b="1" dirty="0">
                <a:ea typeface="Droid Serif"/>
                <a:cs typeface="Droid Serif"/>
                <a:sym typeface="Droid Serif"/>
              </a:rPr>
              <a:t>Zooming </a:t>
            </a:r>
            <a:r>
              <a:rPr lang="en" sz="2400" b="1" dirty="0">
                <a:solidFill>
                  <a:srgbClr val="000000"/>
                </a:solidFill>
                <a:ea typeface="Droid Serif"/>
                <a:cs typeface="Droid Serif"/>
                <a:sym typeface="Droid Serif"/>
              </a:rPr>
              <a:t>in/out </a:t>
            </a:r>
            <a:r>
              <a:rPr lang="en" sz="2400" dirty="0">
                <a:solidFill>
                  <a:srgbClr val="000000"/>
                </a:solidFill>
                <a:ea typeface="Droid Serif"/>
                <a:cs typeface="Droid Serif"/>
                <a:sym typeface="Droid Serif"/>
              </a:rPr>
              <a:t>- shifting the conversation from abstract to specific, or vice versa</a:t>
            </a: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5.3</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Facilitating Productive Conversations (part 1)</a:t>
            </a:r>
            <a:endParaRPr lang="en-US" dirty="0"/>
          </a:p>
        </p:txBody>
      </p:sp>
      <p:pic>
        <p:nvPicPr>
          <p:cNvPr id="6" name="Graphic 5">
            <a:extLst>
              <a:ext uri="{FF2B5EF4-FFF2-40B4-BE49-F238E27FC236}">
                <a16:creationId xmlns:a16="http://schemas.microsoft.com/office/drawing/2014/main" id="{456EBB30-01E2-1244-85CF-1C3700B8EC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110633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1390914"/>
            <a:ext cx="10515600" cy="4023825"/>
          </a:xfrm>
        </p:spPr>
        <p:txBody>
          <a:bodyPr>
            <a:noAutofit/>
          </a:bodyPr>
          <a:lstStyle/>
          <a:p>
            <a:pPr lvl="0" indent="-304800">
              <a:buSzPct val="100000"/>
            </a:pPr>
            <a:r>
              <a:rPr lang="en-US" sz="1600" b="1" dirty="0">
                <a:solidFill>
                  <a:schemeClr val="dk1"/>
                </a:solidFill>
                <a:ea typeface="Times New Roman"/>
                <a:cs typeface="Times New Roman"/>
                <a:sym typeface="Times New Roman"/>
              </a:rPr>
              <a:t>Paraphrasing – </a:t>
            </a:r>
            <a:r>
              <a:rPr lang="en-US" sz="1600" dirty="0">
                <a:solidFill>
                  <a:schemeClr val="dk1"/>
                </a:solidFill>
                <a:ea typeface="Times New Roman"/>
                <a:cs typeface="Times New Roman"/>
                <a:sym typeface="Times New Roman"/>
              </a:rPr>
              <a:t>clarifying; checking for understanding or consensus</a:t>
            </a:r>
          </a:p>
          <a:p>
            <a:pPr lvl="1" indent="-304800">
              <a:spcBef>
                <a:spcPts val="0"/>
              </a:spcBef>
              <a:buSzPct val="100000"/>
            </a:pPr>
            <a:r>
              <a:rPr lang="en-US" sz="1600" i="1" dirty="0">
                <a:solidFill>
                  <a:schemeClr val="dk1"/>
                </a:solidFill>
                <a:ea typeface="Times New Roman"/>
                <a:cs typeface="Times New Roman"/>
                <a:sym typeface="Times New Roman"/>
              </a:rPr>
              <a:t>“It sounds like you’re saying ‘X’, is that right?”</a:t>
            </a:r>
          </a:p>
          <a:p>
            <a:pPr lvl="1" indent="-304800">
              <a:spcBef>
                <a:spcPts val="0"/>
              </a:spcBef>
              <a:buSzPct val="100000"/>
            </a:pPr>
            <a:r>
              <a:rPr lang="en-US" sz="1600" dirty="0">
                <a:solidFill>
                  <a:schemeClr val="dk1"/>
                </a:solidFill>
                <a:ea typeface="Times New Roman"/>
                <a:cs typeface="Times New Roman"/>
                <a:sym typeface="Times New Roman"/>
              </a:rPr>
              <a:t>“</a:t>
            </a:r>
            <a:r>
              <a:rPr lang="en-US" sz="1600" i="1" dirty="0">
                <a:solidFill>
                  <a:schemeClr val="dk1"/>
                </a:solidFill>
                <a:ea typeface="Times New Roman"/>
                <a:cs typeface="Times New Roman"/>
                <a:sym typeface="Times New Roman"/>
              </a:rPr>
              <a:t>I am hearing a lot of support for requesting funds for an undergraduate Welcome event, is that right?</a:t>
            </a:r>
          </a:p>
          <a:p>
            <a:pPr indent="-304800">
              <a:buSzPct val="100000"/>
            </a:pPr>
            <a:r>
              <a:rPr lang="en-US" sz="1600" b="1" dirty="0">
                <a:solidFill>
                  <a:schemeClr val="dk1"/>
                </a:solidFill>
                <a:ea typeface="Times New Roman"/>
                <a:cs typeface="Times New Roman"/>
                <a:sym typeface="Times New Roman"/>
              </a:rPr>
              <a:t>Redirecting  - </a:t>
            </a:r>
            <a:r>
              <a:rPr lang="en-US" sz="1600" dirty="0">
                <a:solidFill>
                  <a:schemeClr val="dk1"/>
                </a:solidFill>
                <a:ea typeface="Times New Roman"/>
                <a:cs typeface="Times New Roman"/>
                <a:sym typeface="Times New Roman"/>
              </a:rPr>
              <a:t>moving the conversation to an agenda topic or a speaker</a:t>
            </a:r>
          </a:p>
          <a:p>
            <a:pPr lvl="1" indent="-304800">
              <a:spcBef>
                <a:spcPts val="0"/>
              </a:spcBef>
              <a:buSzPct val="100000"/>
            </a:pPr>
            <a:r>
              <a:rPr lang="en-US" sz="1600" dirty="0">
                <a:solidFill>
                  <a:schemeClr val="dk1"/>
                </a:solidFill>
                <a:ea typeface="Times New Roman"/>
                <a:cs typeface="Times New Roman"/>
                <a:sym typeface="Times New Roman"/>
              </a:rPr>
              <a:t>This can begin with a paraphrase. </a:t>
            </a:r>
          </a:p>
          <a:p>
            <a:pPr lvl="1" indent="-304800">
              <a:spcBef>
                <a:spcPts val="0"/>
              </a:spcBef>
              <a:buSzPct val="100000"/>
            </a:pPr>
            <a:r>
              <a:rPr lang="en-US" sz="1600" i="1" dirty="0">
                <a:solidFill>
                  <a:schemeClr val="dk1"/>
                </a:solidFill>
                <a:ea typeface="Times New Roman"/>
                <a:cs typeface="Times New Roman"/>
                <a:sym typeface="Times New Roman"/>
              </a:rPr>
              <a:t>“I’m hearing some topics the department might discuss at a future Forum. Can we shift back to the agenda topic? Are there ideas about how to improve communication in the department?”</a:t>
            </a:r>
          </a:p>
          <a:p>
            <a:pPr lvl="1" indent="-304800">
              <a:spcBef>
                <a:spcPts val="0"/>
              </a:spcBef>
              <a:buSzPct val="100000"/>
            </a:pPr>
            <a:r>
              <a:rPr lang="en-US" sz="1600" i="1" dirty="0">
                <a:solidFill>
                  <a:schemeClr val="dk1"/>
                </a:solidFill>
                <a:ea typeface="Times New Roman"/>
                <a:cs typeface="Times New Roman"/>
                <a:sym typeface="Times New Roman"/>
              </a:rPr>
              <a:t>“I think X was saying something before, would you like to finish your thought?"</a:t>
            </a:r>
          </a:p>
          <a:p>
            <a:pPr lvl="1" indent="-304800">
              <a:spcBef>
                <a:spcPts val="0"/>
              </a:spcBef>
              <a:buSzPct val="100000"/>
            </a:pPr>
            <a:r>
              <a:rPr lang="en-US" sz="1600" dirty="0">
                <a:solidFill>
                  <a:schemeClr val="dk1"/>
                </a:solidFill>
                <a:ea typeface="Times New Roman"/>
                <a:cs typeface="Times New Roman"/>
                <a:sym typeface="Times New Roman"/>
              </a:rPr>
              <a:t>Suggest putting tangential ideas in a “Parking Lot” – being sure to address them later</a:t>
            </a:r>
          </a:p>
          <a:p>
            <a:pPr lvl="0" indent="-304800">
              <a:buSzPct val="100000"/>
            </a:pPr>
            <a:r>
              <a:rPr lang="en-US" sz="1600" b="1" dirty="0">
                <a:solidFill>
                  <a:schemeClr val="dk1"/>
                </a:solidFill>
                <a:ea typeface="Times New Roman"/>
                <a:cs typeface="Times New Roman"/>
                <a:sym typeface="Times New Roman"/>
              </a:rPr>
              <a:t>Zooming in/out – </a:t>
            </a:r>
            <a:r>
              <a:rPr lang="en-US" sz="1600" dirty="0">
                <a:solidFill>
                  <a:schemeClr val="dk1"/>
                </a:solidFill>
                <a:ea typeface="Times New Roman"/>
                <a:cs typeface="Times New Roman"/>
                <a:sym typeface="Times New Roman"/>
              </a:rPr>
              <a:t>shifting the conversation from abstract to specific, or vice versa</a:t>
            </a:r>
          </a:p>
          <a:p>
            <a:pPr lvl="1" indent="-304800">
              <a:spcBef>
                <a:spcPts val="0"/>
              </a:spcBef>
              <a:buSzPct val="100000"/>
            </a:pPr>
            <a:r>
              <a:rPr lang="en-US" sz="1600" dirty="0">
                <a:solidFill>
                  <a:schemeClr val="dk1"/>
                </a:solidFill>
                <a:ea typeface="Times New Roman"/>
                <a:cs typeface="Times New Roman"/>
                <a:sym typeface="Times New Roman"/>
              </a:rPr>
              <a:t>This can begin with a paraphrase.</a:t>
            </a:r>
          </a:p>
          <a:p>
            <a:pPr lvl="1" indent="-304800">
              <a:spcBef>
                <a:spcPts val="0"/>
              </a:spcBef>
              <a:buSzPct val="100000"/>
            </a:pPr>
            <a:r>
              <a:rPr lang="en-US" sz="1600" i="1" dirty="0">
                <a:solidFill>
                  <a:schemeClr val="dk1"/>
                </a:solidFill>
                <a:ea typeface="Times New Roman"/>
                <a:cs typeface="Times New Roman"/>
                <a:sym typeface="Times New Roman"/>
              </a:rPr>
              <a:t>“We’ve been talking about a lot of specific ways to improve the curriculum. Can we summarize that to a set of goals for improvement?”</a:t>
            </a:r>
          </a:p>
          <a:p>
            <a:pPr lvl="1" indent="-304800">
              <a:spcBef>
                <a:spcPts val="0"/>
              </a:spcBef>
              <a:buSzPct val="100000"/>
            </a:pPr>
            <a:r>
              <a:rPr lang="en-US" sz="1600" i="1" dirty="0">
                <a:solidFill>
                  <a:schemeClr val="dk1"/>
                </a:solidFill>
                <a:ea typeface="Times New Roman"/>
                <a:cs typeface="Times New Roman"/>
                <a:sym typeface="Times New Roman"/>
              </a:rPr>
              <a:t>“Given our goal to improve the major’s course sequence, what are specific ideas for that?</a:t>
            </a:r>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5.4</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719216" cy="884555"/>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spcBef>
                <a:spcPts val="0"/>
              </a:spcBef>
            </a:pPr>
            <a:r>
              <a:rPr lang="en-US" dirty="0"/>
              <a:t>Facilitating Productive Conversations (part 1 examples)</a:t>
            </a:r>
            <a:endParaRPr lang="en-US" dirty="0">
              <a:solidFill>
                <a:srgbClr val="000000"/>
              </a:solidFill>
            </a:endParaRPr>
          </a:p>
        </p:txBody>
      </p:sp>
      <p:pic>
        <p:nvPicPr>
          <p:cNvPr id="6" name="Graphic 5">
            <a:extLst>
              <a:ext uri="{FF2B5EF4-FFF2-40B4-BE49-F238E27FC236}">
                <a16:creationId xmlns:a16="http://schemas.microsoft.com/office/drawing/2014/main" id="{4EA88BE4-E2F0-E948-B8F0-19184A911A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518781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5.5</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p:txBody>
          <a:bodyPr/>
          <a:lstStyle/>
          <a:p>
            <a:pPr marL="457200" lvl="0" indent="-355600">
              <a:lnSpc>
                <a:spcPct val="115000"/>
              </a:lnSpc>
              <a:spcBef>
                <a:spcPts val="0"/>
              </a:spcBef>
              <a:buSzPct val="100000"/>
            </a:pPr>
            <a:r>
              <a:rPr lang="en-US" sz="2000" dirty="0"/>
              <a:t>Develop vision</a:t>
            </a:r>
          </a:p>
          <a:p>
            <a:pPr marL="457200" lvl="0" indent="-355600">
              <a:lnSpc>
                <a:spcPct val="115000"/>
              </a:lnSpc>
              <a:spcBef>
                <a:spcPts val="0"/>
              </a:spcBef>
              <a:buSzPct val="100000"/>
            </a:pPr>
            <a:r>
              <a:rPr lang="en-US" sz="2000" dirty="0"/>
              <a:t>Set agendas</a:t>
            </a:r>
          </a:p>
          <a:p>
            <a:pPr marL="457200" lvl="0" indent="-355600">
              <a:lnSpc>
                <a:spcPct val="115000"/>
              </a:lnSpc>
              <a:spcBef>
                <a:spcPts val="0"/>
              </a:spcBef>
              <a:buSzPct val="100000"/>
            </a:pPr>
            <a:r>
              <a:rPr lang="en-US" sz="2000" dirty="0"/>
              <a:t>Advocate for paths and solutions</a:t>
            </a:r>
          </a:p>
          <a:p>
            <a:pPr marL="457200" lvl="0" indent="-355600">
              <a:lnSpc>
                <a:spcPct val="115000"/>
              </a:lnSpc>
              <a:spcBef>
                <a:spcPts val="0"/>
              </a:spcBef>
              <a:buSzPct val="100000"/>
            </a:pPr>
            <a:r>
              <a:rPr lang="en-US" sz="2000" dirty="0"/>
              <a:t>Listen, then act</a:t>
            </a:r>
          </a:p>
          <a:p>
            <a:pPr marL="457200" lvl="0" indent="-355600">
              <a:lnSpc>
                <a:spcPct val="115000"/>
              </a:lnSpc>
              <a:spcBef>
                <a:spcPts val="0"/>
              </a:spcBef>
              <a:buSzPct val="100000"/>
            </a:pPr>
            <a:r>
              <a:rPr lang="en-US" sz="2000" dirty="0"/>
              <a:t>Bring items to a vote</a:t>
            </a:r>
          </a:p>
          <a:p>
            <a:pPr marL="457200" lvl="0" indent="-355600">
              <a:lnSpc>
                <a:spcPct val="115000"/>
              </a:lnSpc>
              <a:spcBef>
                <a:spcPts val="0"/>
              </a:spcBef>
              <a:buSzPct val="100000"/>
            </a:pPr>
            <a:r>
              <a:rPr lang="en-US" sz="2000" dirty="0"/>
              <a:t>Make decisions when group is at an impasse</a:t>
            </a:r>
          </a:p>
          <a:p>
            <a:pPr marL="457200" lvl="0" indent="-355600">
              <a:lnSpc>
                <a:spcPct val="115000"/>
              </a:lnSpc>
              <a:spcBef>
                <a:spcPts val="0"/>
              </a:spcBef>
              <a:buSzPct val="100000"/>
            </a:pPr>
            <a:r>
              <a:rPr lang="en-US" sz="2000" dirty="0"/>
              <a:t>Delegate</a:t>
            </a:r>
          </a:p>
          <a:p>
            <a:pPr marL="457200" lvl="0" indent="-355600">
              <a:lnSpc>
                <a:spcPct val="115000"/>
              </a:lnSpc>
              <a:spcBef>
                <a:spcPts val="0"/>
              </a:spcBef>
              <a:buSzPct val="100000"/>
            </a:pPr>
            <a:r>
              <a:rPr lang="en-US" sz="2000" dirty="0"/>
              <a:t>Attend to productivity</a:t>
            </a:r>
          </a:p>
          <a:p>
            <a:pPr>
              <a:spcAft>
                <a:spcPts val="1200"/>
              </a:spcAft>
              <a:buSzPct val="100000"/>
            </a:pPr>
            <a:endParaRPr lang="en-US" sz="2000" dirty="0"/>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p:txBody>
          <a:bodyPr/>
          <a:lstStyle/>
          <a:p>
            <a:pPr marL="457200" lvl="0" indent="-355600">
              <a:lnSpc>
                <a:spcPct val="115000"/>
              </a:lnSpc>
              <a:spcBef>
                <a:spcPts val="0"/>
              </a:spcBef>
              <a:buSzPct val="100000"/>
            </a:pPr>
            <a:r>
              <a:rPr lang="en-US" sz="2000" dirty="0"/>
              <a:t>Lead group in visioning</a:t>
            </a:r>
          </a:p>
          <a:p>
            <a:pPr marL="457200" lvl="0" indent="-355600">
              <a:lnSpc>
                <a:spcPct val="115000"/>
              </a:lnSpc>
              <a:spcBef>
                <a:spcPts val="0"/>
              </a:spcBef>
              <a:buSzPct val="100000"/>
            </a:pPr>
            <a:r>
              <a:rPr lang="en-US" sz="2000" dirty="0"/>
              <a:t>Assemble agendas</a:t>
            </a:r>
          </a:p>
          <a:p>
            <a:pPr marL="457200" lvl="0" indent="-355600">
              <a:lnSpc>
                <a:spcPct val="115000"/>
              </a:lnSpc>
              <a:spcBef>
                <a:spcPts val="0"/>
              </a:spcBef>
              <a:buSzPct val="100000"/>
            </a:pPr>
            <a:r>
              <a:rPr lang="en-US" sz="2000" dirty="0"/>
              <a:t>Stay neutral to paths and solutions</a:t>
            </a:r>
          </a:p>
          <a:p>
            <a:pPr marL="457200" lvl="0" indent="-355600">
              <a:lnSpc>
                <a:spcPct val="115000"/>
              </a:lnSpc>
              <a:spcBef>
                <a:spcPts val="0"/>
              </a:spcBef>
              <a:buSzPct val="100000"/>
            </a:pPr>
            <a:r>
              <a:rPr lang="en-US" sz="2000" dirty="0"/>
              <a:t>Listen, then suggest</a:t>
            </a:r>
          </a:p>
          <a:p>
            <a:pPr marL="457200" lvl="0" indent="-355600">
              <a:lnSpc>
                <a:spcPct val="115000"/>
              </a:lnSpc>
              <a:spcBef>
                <a:spcPts val="0"/>
              </a:spcBef>
              <a:buSzPct val="100000"/>
            </a:pPr>
            <a:r>
              <a:rPr lang="en-US" sz="2000" dirty="0"/>
              <a:t>Bring out all voices</a:t>
            </a:r>
          </a:p>
          <a:p>
            <a:pPr marL="457200" lvl="0" indent="-355600">
              <a:lnSpc>
                <a:spcPct val="115000"/>
              </a:lnSpc>
              <a:spcBef>
                <a:spcPts val="0"/>
              </a:spcBef>
              <a:buSzPct val="100000"/>
            </a:pPr>
            <a:r>
              <a:rPr lang="en-US" sz="2000" dirty="0"/>
              <a:t>Develop ways to come to consensus</a:t>
            </a:r>
          </a:p>
          <a:p>
            <a:pPr marL="457200" lvl="0" indent="-355600">
              <a:lnSpc>
                <a:spcPct val="115000"/>
              </a:lnSpc>
              <a:spcBef>
                <a:spcPts val="0"/>
              </a:spcBef>
              <a:buSzPct val="100000"/>
            </a:pPr>
            <a:r>
              <a:rPr lang="en-US" sz="2000" dirty="0"/>
              <a:t>Suggest “homework”</a:t>
            </a:r>
          </a:p>
          <a:p>
            <a:pPr marL="457200" lvl="0" indent="-355600">
              <a:lnSpc>
                <a:spcPct val="115000"/>
              </a:lnSpc>
              <a:spcBef>
                <a:spcPts val="0"/>
              </a:spcBef>
              <a:buSzPct val="100000"/>
            </a:pPr>
            <a:r>
              <a:rPr lang="en-US" sz="2000" dirty="0"/>
              <a:t>Attend to process</a:t>
            </a:r>
          </a:p>
          <a:p>
            <a:pPr>
              <a:buSzPct val="100000"/>
            </a:pPr>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US" dirty="0"/>
              <a:t>Facilitation vs. Leadership</a:t>
            </a:r>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r>
              <a:rPr lang="en-US" dirty="0"/>
              <a:t>Leaders                                                                    Facilitators</a:t>
            </a:r>
          </a:p>
        </p:txBody>
      </p:sp>
      <p:pic>
        <p:nvPicPr>
          <p:cNvPr id="9" name="Graphic 8">
            <a:extLst>
              <a:ext uri="{FF2B5EF4-FFF2-40B4-BE49-F238E27FC236}">
                <a16:creationId xmlns:a16="http://schemas.microsoft.com/office/drawing/2014/main" id="{28D8724A-EFAF-C349-85FD-C543416040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16871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1390914"/>
            <a:ext cx="10515600" cy="4023825"/>
          </a:xfrm>
        </p:spPr>
        <p:txBody>
          <a:bodyPr>
            <a:normAutofit/>
          </a:bodyPr>
          <a:lstStyle/>
          <a:p>
            <a:pPr marL="457200" lvl="0" indent="-355600">
              <a:spcBef>
                <a:spcPts val="0"/>
              </a:spcBef>
              <a:spcAft>
                <a:spcPts val="0"/>
              </a:spcAft>
              <a:buSzPct val="100000"/>
            </a:pPr>
            <a:r>
              <a:rPr lang="en-US" sz="2400" b="1" dirty="0">
                <a:solidFill>
                  <a:srgbClr val="000000"/>
                </a:solidFill>
                <a:ea typeface="Droid Serif"/>
                <a:cs typeface="Droid Serif"/>
                <a:sym typeface="Droid Serif"/>
              </a:rPr>
              <a:t>Moderating negativity </a:t>
            </a:r>
            <a:r>
              <a:rPr lang="en-US" sz="2400" dirty="0">
                <a:solidFill>
                  <a:srgbClr val="000000"/>
                </a:solidFill>
                <a:ea typeface="Droid Serif"/>
                <a:cs typeface="Droid Serif"/>
                <a:sym typeface="Droid Serif"/>
              </a:rPr>
              <a:t>– expressing positivity, celebrating success</a:t>
            </a:r>
            <a:br>
              <a:rPr lang="en-US" sz="2400" dirty="0">
                <a:solidFill>
                  <a:srgbClr val="000000"/>
                </a:solidFill>
                <a:ea typeface="Droid Serif"/>
                <a:cs typeface="Droid Serif"/>
                <a:sym typeface="Droid Serif"/>
              </a:rPr>
            </a:br>
            <a:endParaRPr lang="en-US" sz="2400" dirty="0">
              <a:solidFill>
                <a:srgbClr val="000000"/>
              </a:solidFill>
              <a:ea typeface="Droid Serif"/>
              <a:cs typeface="Droid Serif"/>
              <a:sym typeface="Droid Serif"/>
            </a:endParaRPr>
          </a:p>
          <a:p>
            <a:pPr marL="457200" lvl="0" indent="-355600">
              <a:spcBef>
                <a:spcPts val="0"/>
              </a:spcBef>
              <a:spcAft>
                <a:spcPts val="0"/>
              </a:spcAft>
              <a:buSzPct val="100000"/>
            </a:pPr>
            <a:r>
              <a:rPr lang="en-US" sz="2400" b="1" dirty="0">
                <a:solidFill>
                  <a:srgbClr val="000000"/>
                </a:solidFill>
                <a:ea typeface="Droid Serif"/>
                <a:cs typeface="Droid Serif"/>
                <a:sym typeface="Droid Serif"/>
              </a:rPr>
              <a:t>Encouraging equitable participation </a:t>
            </a:r>
            <a:r>
              <a:rPr lang="en-US" sz="2400" dirty="0">
                <a:solidFill>
                  <a:srgbClr val="000000"/>
                </a:solidFill>
                <a:ea typeface="Droid Serif"/>
                <a:cs typeface="Droid Serif"/>
                <a:sym typeface="Droid Serif"/>
              </a:rPr>
              <a:t>– ask for new voices to contribute</a:t>
            </a:r>
            <a:br>
              <a:rPr lang="en-US" sz="2400" dirty="0">
                <a:solidFill>
                  <a:srgbClr val="000000"/>
                </a:solidFill>
                <a:ea typeface="Droid Serif"/>
                <a:cs typeface="Droid Serif"/>
                <a:sym typeface="Droid Serif"/>
              </a:rPr>
            </a:br>
            <a:endParaRPr lang="en-US" sz="2400" dirty="0">
              <a:solidFill>
                <a:srgbClr val="000000"/>
              </a:solidFill>
              <a:ea typeface="Droid Serif"/>
              <a:cs typeface="Droid Serif"/>
              <a:sym typeface="Droid Serif"/>
            </a:endParaRPr>
          </a:p>
          <a:p>
            <a:pPr marL="457200" lvl="0" indent="-355600">
              <a:spcBef>
                <a:spcPts val="0"/>
              </a:spcBef>
              <a:spcAft>
                <a:spcPts val="0"/>
              </a:spcAft>
              <a:buSzPct val="100000"/>
            </a:pPr>
            <a:r>
              <a:rPr lang="en-US" sz="2400" b="1" dirty="0">
                <a:solidFill>
                  <a:srgbClr val="000000"/>
                </a:solidFill>
                <a:ea typeface="Droid Serif"/>
                <a:cs typeface="Droid Serif"/>
                <a:sym typeface="Droid Serif"/>
              </a:rPr>
              <a:t>Handling interruptions </a:t>
            </a:r>
            <a:r>
              <a:rPr lang="en-US" sz="2400" dirty="0">
                <a:solidFill>
                  <a:srgbClr val="000000"/>
                </a:solidFill>
                <a:ea typeface="Droid Serif"/>
                <a:cs typeface="Droid Serif"/>
                <a:sym typeface="Droid Serif"/>
              </a:rPr>
              <a:t>– ensuring ideas are heard</a:t>
            </a:r>
            <a:endParaRPr lang="en-US" sz="2400" dirty="0">
              <a:solidFill>
                <a:srgbClr val="595959"/>
              </a:solidFill>
            </a:endParaRPr>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5.6</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Facilitating Productive Conversations (part 2)</a:t>
            </a:r>
            <a:endParaRPr lang="en-US" dirty="0"/>
          </a:p>
        </p:txBody>
      </p:sp>
      <p:pic>
        <p:nvPicPr>
          <p:cNvPr id="6" name="Graphic 5">
            <a:extLst>
              <a:ext uri="{FF2B5EF4-FFF2-40B4-BE49-F238E27FC236}">
                <a16:creationId xmlns:a16="http://schemas.microsoft.com/office/drawing/2014/main" id="{2D211DAC-84BF-2446-B4E5-FB433D275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918346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1390914"/>
            <a:ext cx="10515600" cy="4023825"/>
          </a:xfrm>
        </p:spPr>
        <p:txBody>
          <a:bodyPr>
            <a:noAutofit/>
          </a:bodyPr>
          <a:lstStyle/>
          <a:p>
            <a:pPr lvl="0" indent="-304800">
              <a:buClr>
                <a:schemeClr val="dk1"/>
              </a:buClr>
              <a:buSzPts val="1200"/>
              <a:buFont typeface="Times New Roman"/>
              <a:buChar char="●"/>
            </a:pPr>
            <a:r>
              <a:rPr lang="en-US" sz="1600" b="1" dirty="0">
                <a:solidFill>
                  <a:schemeClr val="dk1"/>
                </a:solidFill>
                <a:ea typeface="Times New Roman"/>
                <a:cs typeface="Times New Roman"/>
                <a:sym typeface="Times New Roman"/>
              </a:rPr>
              <a:t>Moderating negativity</a:t>
            </a:r>
            <a:r>
              <a:rPr lang="en-US" sz="1600" dirty="0">
                <a:solidFill>
                  <a:schemeClr val="dk1"/>
                </a:solidFill>
                <a:ea typeface="Times New Roman"/>
                <a:cs typeface="Times New Roman"/>
                <a:sym typeface="Times New Roman"/>
              </a:rPr>
              <a:t> – </a:t>
            </a:r>
            <a:r>
              <a:rPr lang="en-US" sz="1600" dirty="0">
                <a:solidFill>
                  <a:srgbClr val="000000"/>
                </a:solidFill>
                <a:ea typeface="Droid Serif"/>
                <a:cs typeface="Droid Serif"/>
                <a:sym typeface="Droid Serif"/>
              </a:rPr>
              <a:t>framing critique constructively, celebrating success </a:t>
            </a:r>
          </a:p>
          <a:p>
            <a:pPr lvl="1" indent="-304800">
              <a:spcBef>
                <a:spcPts val="0"/>
              </a:spcBef>
              <a:buClr>
                <a:schemeClr val="dk1"/>
              </a:buClr>
              <a:buSzPts val="1200"/>
              <a:buFont typeface="Times New Roman"/>
              <a:buChar char="○"/>
            </a:pPr>
            <a:r>
              <a:rPr lang="en-US" sz="1600" dirty="0">
                <a:solidFill>
                  <a:schemeClr val="dk1"/>
                </a:solidFill>
                <a:ea typeface="Times New Roman"/>
                <a:cs typeface="Times New Roman"/>
                <a:sym typeface="Times New Roman"/>
              </a:rPr>
              <a:t>For brainstorming conversations, request up front that members hold their critiques until later. </a:t>
            </a:r>
          </a:p>
          <a:p>
            <a:pPr lvl="1" indent="-304800">
              <a:spcBef>
                <a:spcPts val="0"/>
              </a:spcBef>
              <a:buClr>
                <a:schemeClr val="dk1"/>
              </a:buClr>
              <a:buSzPts val="1200"/>
              <a:buFont typeface="Times New Roman"/>
              <a:buChar char="○"/>
            </a:pPr>
            <a:r>
              <a:rPr lang="en-US" sz="1600" i="1" dirty="0">
                <a:solidFill>
                  <a:schemeClr val="dk1"/>
                </a:solidFill>
                <a:ea typeface="Times New Roman"/>
                <a:cs typeface="Times New Roman"/>
                <a:sym typeface="Times New Roman"/>
              </a:rPr>
              <a:t>“That is a good point. Our goal in this discussion is to generate ideas about X. Are there other ideas?</a:t>
            </a:r>
          </a:p>
          <a:p>
            <a:pPr lvl="1" indent="-304800">
              <a:spcBef>
                <a:spcPts val="0"/>
              </a:spcBef>
              <a:buClr>
                <a:schemeClr val="dk1"/>
              </a:buClr>
              <a:buSzPts val="1200"/>
              <a:buFont typeface="Times New Roman"/>
              <a:buChar char="○"/>
            </a:pPr>
            <a:r>
              <a:rPr lang="en-US" sz="1600" i="1" dirty="0">
                <a:solidFill>
                  <a:schemeClr val="dk1"/>
                </a:solidFill>
                <a:ea typeface="Times New Roman"/>
                <a:cs typeface="Times New Roman"/>
                <a:sym typeface="Times New Roman"/>
              </a:rPr>
              <a:t>“Those ideas for improvement are important. Also remember, you succeeded in your main goal: bringing undergrads and faculty together.” </a:t>
            </a:r>
          </a:p>
          <a:p>
            <a:pPr lvl="0" indent="-304800">
              <a:buClr>
                <a:schemeClr val="dk1"/>
              </a:buClr>
              <a:buSzPts val="1200"/>
              <a:buFont typeface="Times New Roman"/>
              <a:buChar char="●"/>
            </a:pPr>
            <a:r>
              <a:rPr lang="en-US" sz="1600" b="1" dirty="0">
                <a:solidFill>
                  <a:schemeClr val="dk1"/>
                </a:solidFill>
                <a:ea typeface="Times New Roman"/>
                <a:cs typeface="Times New Roman"/>
                <a:sym typeface="Times New Roman"/>
              </a:rPr>
              <a:t>Encouraging equitable participation </a:t>
            </a:r>
            <a:r>
              <a:rPr lang="en-US" sz="1600" dirty="0">
                <a:solidFill>
                  <a:schemeClr val="dk1"/>
                </a:solidFill>
                <a:ea typeface="Times New Roman"/>
                <a:cs typeface="Times New Roman"/>
                <a:sym typeface="Times New Roman"/>
              </a:rPr>
              <a:t>– ask for new voices to contribute</a:t>
            </a:r>
          </a:p>
          <a:p>
            <a:pPr lvl="1" indent="-304800">
              <a:spcBef>
                <a:spcPts val="0"/>
              </a:spcBef>
              <a:buClr>
                <a:schemeClr val="dk1"/>
              </a:buClr>
              <a:buSzPts val="1200"/>
              <a:buFont typeface="Times New Roman"/>
              <a:buChar char="○"/>
            </a:pPr>
            <a:r>
              <a:rPr lang="en-US" sz="1600" i="1" dirty="0">
                <a:solidFill>
                  <a:schemeClr val="dk1"/>
                </a:solidFill>
                <a:ea typeface="Times New Roman"/>
                <a:cs typeface="Times New Roman"/>
                <a:sym typeface="Times New Roman"/>
              </a:rPr>
              <a:t>“I want to make sure everyone gets a chance to participate. I wonder if any new voices have thoughts on this?”</a:t>
            </a:r>
          </a:p>
          <a:p>
            <a:pPr lvl="1" indent="-304800">
              <a:spcBef>
                <a:spcPts val="0"/>
              </a:spcBef>
              <a:buClr>
                <a:schemeClr val="dk1"/>
              </a:buClr>
              <a:buSzPts val="1200"/>
              <a:buFont typeface="Times New Roman"/>
              <a:buChar char="○"/>
            </a:pPr>
            <a:r>
              <a:rPr lang="en-US" sz="1600" i="1" dirty="0">
                <a:solidFill>
                  <a:schemeClr val="dk1"/>
                </a:solidFill>
                <a:ea typeface="Times New Roman"/>
                <a:cs typeface="Times New Roman"/>
                <a:sym typeface="Times New Roman"/>
              </a:rPr>
              <a:t>“I think we’ve heard perspectives from all the faculty. Would any students like to share an idea?”</a:t>
            </a:r>
          </a:p>
          <a:p>
            <a:pPr lvl="0" indent="-304800">
              <a:buClr>
                <a:schemeClr val="dk1"/>
              </a:buClr>
              <a:buSzPts val="1200"/>
              <a:buFont typeface="Times New Roman"/>
              <a:buChar char="●"/>
            </a:pPr>
            <a:r>
              <a:rPr lang="en-US" sz="1600" b="1" dirty="0">
                <a:solidFill>
                  <a:schemeClr val="dk1"/>
                </a:solidFill>
                <a:ea typeface="Times New Roman"/>
                <a:cs typeface="Times New Roman"/>
                <a:sym typeface="Times New Roman"/>
              </a:rPr>
              <a:t>Handling interruptions</a:t>
            </a:r>
            <a:r>
              <a:rPr lang="en-US" sz="1600" dirty="0">
                <a:solidFill>
                  <a:schemeClr val="dk1"/>
                </a:solidFill>
                <a:ea typeface="Times New Roman"/>
                <a:cs typeface="Times New Roman"/>
                <a:sym typeface="Times New Roman"/>
              </a:rPr>
              <a:t> - use if participants are interrupting you or others</a:t>
            </a:r>
          </a:p>
          <a:p>
            <a:pPr lvl="1" indent="-304800">
              <a:spcBef>
                <a:spcPts val="0"/>
              </a:spcBef>
              <a:buClr>
                <a:schemeClr val="dk1"/>
              </a:buClr>
              <a:buSzPts val="1200"/>
              <a:buFont typeface="Times New Roman"/>
              <a:buChar char="○"/>
            </a:pPr>
            <a:r>
              <a:rPr lang="en-US" sz="1600" dirty="0">
                <a:solidFill>
                  <a:schemeClr val="dk1"/>
                </a:solidFill>
                <a:ea typeface="Times New Roman"/>
                <a:cs typeface="Times New Roman"/>
                <a:sym typeface="Times New Roman"/>
              </a:rPr>
              <a:t>Use gesture: Hold up a finger or hand to signal “just a minute”. Put a finger to your eye while making eye contact to signal “I see that you want to speak”.</a:t>
            </a:r>
          </a:p>
          <a:p>
            <a:pPr lvl="1" indent="-304800">
              <a:spcBef>
                <a:spcPts val="0"/>
              </a:spcBef>
              <a:buClr>
                <a:schemeClr val="dk1"/>
              </a:buClr>
              <a:buSzPts val="1200"/>
              <a:buFont typeface="Times New Roman"/>
              <a:buChar char="○"/>
            </a:pPr>
            <a:r>
              <a:rPr lang="en-US" sz="1600" i="1" dirty="0">
                <a:solidFill>
                  <a:schemeClr val="dk1"/>
                </a:solidFill>
                <a:ea typeface="Times New Roman"/>
                <a:cs typeface="Times New Roman"/>
                <a:sym typeface="Times New Roman"/>
              </a:rPr>
              <a:t>“Hang on, please hold that until X has finished their thought.”</a:t>
            </a:r>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5.7</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719216" cy="884555"/>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spcBef>
                <a:spcPts val="0"/>
              </a:spcBef>
            </a:pPr>
            <a:r>
              <a:rPr lang="en-US" dirty="0"/>
              <a:t>Facilitating Productive Conversations (part 2 examples)</a:t>
            </a:r>
            <a:endParaRPr lang="en-US" dirty="0">
              <a:solidFill>
                <a:srgbClr val="000000"/>
              </a:solidFill>
            </a:endParaRPr>
          </a:p>
        </p:txBody>
      </p:sp>
      <p:pic>
        <p:nvPicPr>
          <p:cNvPr id="6" name="Graphic 5">
            <a:extLst>
              <a:ext uri="{FF2B5EF4-FFF2-40B4-BE49-F238E27FC236}">
                <a16:creationId xmlns:a16="http://schemas.microsoft.com/office/drawing/2014/main" id="{2EDAE3A3-EBD5-0145-9481-F3746B119F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665965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p:txBody>
          <a:bodyPr>
            <a:normAutofit/>
          </a:bodyPr>
          <a:lstStyle/>
          <a:p>
            <a:r>
              <a:rPr lang="en-US" sz="5400" dirty="0"/>
              <a:t>Positive Group Functioning</a:t>
            </a:r>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p:txBody>
          <a:bodyPr>
            <a:noAutofit/>
          </a:bodyPr>
          <a:lstStyle/>
          <a:p>
            <a:r>
              <a:rPr lang="en-US" dirty="0"/>
              <a:t>Many DAT process skills are related to promoting healthy group functioning. </a:t>
            </a:r>
            <a:r>
              <a:rPr lang="en-US" dirty="0">
                <a:hlinkClick r:id="rId3" action="ppaction://hlinksldjump"/>
              </a:rPr>
              <a:t>Norms of Collaboration</a:t>
            </a:r>
            <a:r>
              <a:rPr lang="en-US" dirty="0"/>
              <a:t> and </a:t>
            </a:r>
            <a:r>
              <a:rPr lang="en-US" dirty="0">
                <a:hlinkClick r:id="rId4" action="ppaction://hlinksldjump"/>
              </a:rPr>
              <a:t>Common Organizational Pitfalls </a:t>
            </a:r>
            <a:r>
              <a:rPr lang="en-US" dirty="0"/>
              <a:t>are sets of skills in this category. All relate to interactions that a group can explicitly choose to promote. </a:t>
            </a:r>
          </a:p>
          <a:p>
            <a:r>
              <a:rPr lang="en-US" dirty="0"/>
              <a:t> </a:t>
            </a:r>
          </a:p>
          <a:p>
            <a:r>
              <a:rPr lang="en-US" dirty="0"/>
              <a:t>In this section of Digital Toolkit Slides we present additional process skills, including specific techniques for implementing Norms of Collaboration (including </a:t>
            </a:r>
            <a:r>
              <a:rPr lang="en-US" dirty="0">
                <a:hlinkClick r:id="rId5" action="ppaction://hlinksldjump"/>
              </a:rPr>
              <a:t>WAIT</a:t>
            </a:r>
            <a:r>
              <a:rPr lang="en-US" dirty="0"/>
              <a:t>, </a:t>
            </a:r>
            <a:r>
              <a:rPr lang="en-US" dirty="0">
                <a:hlinkClick r:id="rId6" action="ppaction://hlinksldjump"/>
              </a:rPr>
              <a:t>Convergent and Divergent Conversations</a:t>
            </a:r>
            <a:r>
              <a:rPr lang="en-US" dirty="0"/>
              <a:t>, and </a:t>
            </a:r>
            <a:r>
              <a:rPr lang="en-US" dirty="0">
                <a:hlinkClick r:id="rId7" action="ppaction://hlinksldjump"/>
              </a:rPr>
              <a:t>Step Up/Step Back</a:t>
            </a:r>
            <a:r>
              <a:rPr lang="en-US" dirty="0"/>
              <a:t>), as well as skills that help groups appreciate the skill of </a:t>
            </a:r>
            <a:r>
              <a:rPr lang="en-US" dirty="0">
                <a:hlinkClick r:id="rId8" action="ppaction://hlinksldjump"/>
              </a:rPr>
              <a:t>Strength in Difference</a:t>
            </a:r>
            <a:r>
              <a:rPr lang="en-US" dirty="0"/>
              <a:t>, and examine the kind of leadership structure they want to develop. </a:t>
            </a:r>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6.0</a:t>
            </a:r>
          </a:p>
        </p:txBody>
      </p:sp>
      <p:pic>
        <p:nvPicPr>
          <p:cNvPr id="7" name="Graphic 6">
            <a:extLst>
              <a:ext uri="{FF2B5EF4-FFF2-40B4-BE49-F238E27FC236}">
                <a16:creationId xmlns:a16="http://schemas.microsoft.com/office/drawing/2014/main" id="{40C3B65A-7084-5E4F-9273-EAD59EFE6C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 y="5836775"/>
            <a:ext cx="838200" cy="293370"/>
          </a:xfrm>
          <a:prstGeom prst="rect">
            <a:avLst/>
          </a:prstGeom>
        </p:spPr>
      </p:pic>
      <p:sp>
        <p:nvSpPr>
          <p:cNvPr id="8" name="Rectangle 1">
            <a:extLst>
              <a:ext uri="{FF2B5EF4-FFF2-40B4-BE49-F238E27FC236}">
                <a16:creationId xmlns:a16="http://schemas.microsoft.com/office/drawing/2014/main" id="{3465C700-756B-7944-8D4E-0E3255E1659D}"/>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2327573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1390914"/>
            <a:ext cx="10515600" cy="4023825"/>
          </a:xfrm>
        </p:spPr>
        <p:txBody>
          <a:bodyPr>
            <a:noAutofit/>
          </a:bodyPr>
          <a:lstStyle/>
          <a:p>
            <a:pPr>
              <a:lnSpc>
                <a:spcPct val="115000"/>
              </a:lnSpc>
            </a:pPr>
            <a:r>
              <a:rPr lang="en-US" sz="1600" b="1" dirty="0">
                <a:solidFill>
                  <a:schemeClr val="dk2"/>
                </a:solidFill>
              </a:rPr>
              <a:t>Use Universal Design principles</a:t>
            </a:r>
            <a:r>
              <a:rPr lang="en-US" sz="1600" dirty="0">
                <a:solidFill>
                  <a:schemeClr val="dk2"/>
                </a:solidFill>
              </a:rPr>
              <a:t>: Methods used to recruit members should be multidimensional (email, flyers, social media, etc.).</a:t>
            </a:r>
          </a:p>
          <a:p>
            <a:pPr>
              <a:lnSpc>
                <a:spcPct val="115000"/>
              </a:lnSpc>
              <a:spcBef>
                <a:spcPts val="1200"/>
              </a:spcBef>
              <a:buSzPct val="100000"/>
            </a:pPr>
            <a:r>
              <a:rPr lang="en-US" sz="1600" b="1" dirty="0">
                <a:solidFill>
                  <a:schemeClr val="dk2"/>
                </a:solidFill>
              </a:rPr>
              <a:t>Reach all stakeholders</a:t>
            </a:r>
            <a:r>
              <a:rPr lang="en-US" sz="1600" dirty="0">
                <a:solidFill>
                  <a:schemeClr val="dk2"/>
                </a:solidFill>
              </a:rPr>
              <a:t>: Use different publicity methods to ensure that each role in the department receives messaging.</a:t>
            </a:r>
          </a:p>
          <a:p>
            <a:pPr>
              <a:lnSpc>
                <a:spcPct val="115000"/>
              </a:lnSpc>
              <a:spcBef>
                <a:spcPts val="1200"/>
              </a:spcBef>
            </a:pPr>
            <a:r>
              <a:rPr lang="en-US" sz="1600" b="1" dirty="0">
                <a:solidFill>
                  <a:srgbClr val="595959"/>
                </a:solidFill>
              </a:rPr>
              <a:t>Use Inclusive Language</a:t>
            </a:r>
            <a:r>
              <a:rPr lang="en-US" sz="1600" dirty="0">
                <a:solidFill>
                  <a:srgbClr val="595959"/>
                </a:solidFill>
              </a:rPr>
              <a:t>: Describe how diverse membership makes a DAT more successful and </a:t>
            </a:r>
            <a:r>
              <a:rPr lang="en-US" sz="1600" dirty="0">
                <a:solidFill>
                  <a:schemeClr val="dk2"/>
                </a:solidFill>
              </a:rPr>
              <a:t>the DAT Core Principle: “Work is grounded in a commitment to equity, inclusion and social justice”. </a:t>
            </a:r>
            <a:r>
              <a:rPr lang="en-US" sz="1600" dirty="0">
                <a:solidFill>
                  <a:srgbClr val="595959"/>
                </a:solidFill>
              </a:rPr>
              <a:t>Append a university statement about supporting diversity to recruitment materials. </a:t>
            </a:r>
          </a:p>
          <a:p>
            <a:pPr>
              <a:lnSpc>
                <a:spcPct val="115000"/>
              </a:lnSpc>
              <a:spcBef>
                <a:spcPts val="1200"/>
              </a:spcBef>
            </a:pPr>
            <a:r>
              <a:rPr lang="en-US" sz="1600" b="1" dirty="0">
                <a:solidFill>
                  <a:srgbClr val="595959"/>
                </a:solidFill>
              </a:rPr>
              <a:t>Describe Incentives and Skills:</a:t>
            </a:r>
            <a:r>
              <a:rPr lang="en-US" sz="1600" dirty="0">
                <a:solidFill>
                  <a:srgbClr val="595959"/>
                </a:solidFill>
              </a:rPr>
              <a:t> Describe service credit, stipends, or other incentives and which roles are eligible for them. Explain how DAT members gain skills around supporting a healthy group, and how to be a change agent in academia. </a:t>
            </a:r>
          </a:p>
          <a:p>
            <a:pPr>
              <a:lnSpc>
                <a:spcPct val="115000"/>
              </a:lnSpc>
              <a:spcBef>
                <a:spcPts val="1200"/>
              </a:spcBef>
            </a:pPr>
            <a:r>
              <a:rPr lang="en-US" sz="1600" b="1" dirty="0">
                <a:solidFill>
                  <a:srgbClr val="595959"/>
                </a:solidFill>
              </a:rPr>
              <a:t>Build in Flexibility</a:t>
            </a:r>
            <a:r>
              <a:rPr lang="en-US" sz="1600" dirty="0">
                <a:solidFill>
                  <a:srgbClr val="595959"/>
                </a:solidFill>
              </a:rPr>
              <a:t>: Communicate ways the DAT is flexible about scheduling, member contributions, and methods of communication. </a:t>
            </a:r>
          </a:p>
          <a:p>
            <a:pPr>
              <a:lnSpc>
                <a:spcPct val="115000"/>
              </a:lnSpc>
              <a:spcBef>
                <a:spcPts val="1200"/>
              </a:spcBef>
            </a:pPr>
            <a:r>
              <a:rPr lang="en-US" sz="1600" b="1" dirty="0">
                <a:solidFill>
                  <a:srgbClr val="595959"/>
                </a:solidFill>
              </a:rPr>
              <a:t>Deadlines</a:t>
            </a:r>
            <a:r>
              <a:rPr lang="en-US" sz="1600" dirty="0">
                <a:solidFill>
                  <a:srgbClr val="595959"/>
                </a:solidFill>
              </a:rPr>
              <a:t>: Set deadlines that allow individuals time to learn about the DAT and respond. </a:t>
            </a:r>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6.1</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719216"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spcBef>
                <a:spcPts val="0"/>
              </a:spcBef>
            </a:pPr>
            <a:r>
              <a:rPr lang="en-US" dirty="0"/>
              <a:t>Inclusive Recruitment</a:t>
            </a:r>
            <a:endParaRPr lang="en-US" dirty="0">
              <a:solidFill>
                <a:srgbClr val="000000"/>
              </a:solidFill>
            </a:endParaRPr>
          </a:p>
        </p:txBody>
      </p:sp>
      <p:pic>
        <p:nvPicPr>
          <p:cNvPr id="6" name="Graphic 5">
            <a:extLst>
              <a:ext uri="{FF2B5EF4-FFF2-40B4-BE49-F238E27FC236}">
                <a16:creationId xmlns:a16="http://schemas.microsoft.com/office/drawing/2014/main" id="{2276AC34-5804-AE41-B963-AEA279A3FD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796402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6.2</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2294185"/>
            <a:ext cx="5049644" cy="3926505"/>
          </a:xfrm>
        </p:spPr>
        <p:txBody>
          <a:bodyPr/>
          <a:lstStyle/>
          <a:p>
            <a:pPr marL="139700" lvl="0" indent="0">
              <a:spcBef>
                <a:spcPts val="0"/>
              </a:spcBef>
              <a:buSzPts val="1400"/>
              <a:buNone/>
            </a:pPr>
            <a:r>
              <a:rPr lang="en-US" sz="1800" dirty="0"/>
              <a:t>Personality and neural profile:</a:t>
            </a:r>
            <a:br>
              <a:rPr lang="en-US" sz="1800" dirty="0"/>
            </a:br>
            <a:endParaRPr lang="en-US" sz="800" dirty="0"/>
          </a:p>
          <a:p>
            <a:pPr marL="457200" lvl="0" indent="-317500">
              <a:spcBef>
                <a:spcPts val="0"/>
              </a:spcBef>
              <a:buSzPts val="1400"/>
            </a:pPr>
            <a:r>
              <a:rPr lang="en-US" sz="1800" dirty="0"/>
              <a:t>Introvert and extrovert</a:t>
            </a:r>
          </a:p>
          <a:p>
            <a:pPr marL="457200" lvl="0" indent="-317500">
              <a:spcBef>
                <a:spcPts val="0"/>
              </a:spcBef>
              <a:buSzPts val="1400"/>
            </a:pPr>
            <a:r>
              <a:rPr lang="en-US" sz="1800" dirty="0"/>
              <a:t>Internal and external processors</a:t>
            </a:r>
          </a:p>
          <a:p>
            <a:pPr marL="457200" lvl="0" indent="-317500">
              <a:spcBef>
                <a:spcPts val="0"/>
              </a:spcBef>
              <a:buSzPts val="1400"/>
            </a:pPr>
            <a:r>
              <a:rPr lang="en-US" sz="1800" dirty="0"/>
              <a:t>Learning differences</a:t>
            </a:r>
          </a:p>
          <a:p>
            <a:pPr marL="457200" lvl="0" indent="-317500">
              <a:spcBef>
                <a:spcPts val="0"/>
              </a:spcBef>
              <a:buSzPts val="1400"/>
            </a:pPr>
            <a:r>
              <a:rPr lang="en-US" sz="1800" dirty="0"/>
              <a:t>Mental health</a:t>
            </a:r>
          </a:p>
          <a:p>
            <a:pPr marL="457200" lvl="0" indent="-317500">
              <a:spcBef>
                <a:spcPts val="0"/>
              </a:spcBef>
              <a:buSzPts val="1400"/>
            </a:pPr>
            <a:r>
              <a:rPr lang="en-US" sz="1800" dirty="0"/>
              <a:t>Gender identity and expression</a:t>
            </a:r>
          </a:p>
          <a:p>
            <a:pPr marL="457200" lvl="0" indent="-317500">
              <a:spcBef>
                <a:spcPts val="0"/>
              </a:spcBef>
              <a:buSzPts val="1400"/>
            </a:pPr>
            <a:r>
              <a:rPr lang="en-US" sz="1800" dirty="0"/>
              <a:t>Sexuality</a:t>
            </a:r>
          </a:p>
          <a:p>
            <a:pPr marL="457200" lvl="0" indent="-317500">
              <a:spcBef>
                <a:spcPts val="0"/>
              </a:spcBef>
              <a:buSzPts val="1400"/>
            </a:pPr>
            <a:r>
              <a:rPr lang="en-US" sz="1800" dirty="0"/>
              <a:t>Strengths:</a:t>
            </a:r>
          </a:p>
          <a:p>
            <a:pPr marL="914400" lvl="1" indent="-304800">
              <a:spcBef>
                <a:spcPts val="0"/>
              </a:spcBef>
              <a:buSzPts val="1200"/>
            </a:pPr>
            <a:r>
              <a:rPr lang="en-US" sz="1600" dirty="0"/>
              <a:t>Relationship-building</a:t>
            </a:r>
          </a:p>
          <a:p>
            <a:pPr marL="914400" lvl="1" indent="-304800">
              <a:spcBef>
                <a:spcPts val="0"/>
              </a:spcBef>
              <a:buSzPts val="1200"/>
            </a:pPr>
            <a:r>
              <a:rPr lang="en-US" sz="1600" dirty="0"/>
              <a:t>Influencing</a:t>
            </a:r>
          </a:p>
          <a:p>
            <a:pPr marL="914400" lvl="1" indent="-304800">
              <a:spcBef>
                <a:spcPts val="0"/>
              </a:spcBef>
              <a:buSzPts val="1200"/>
            </a:pPr>
            <a:r>
              <a:rPr lang="en-US" sz="1600" dirty="0"/>
              <a:t>Strategic Thinking</a:t>
            </a:r>
          </a:p>
          <a:p>
            <a:pPr marL="914400" lvl="1" indent="-304800">
              <a:spcBef>
                <a:spcPts val="0"/>
              </a:spcBef>
              <a:buSzPts val="1200"/>
            </a:pPr>
            <a:r>
              <a:rPr lang="en-US" sz="1600" dirty="0"/>
              <a:t>Executing</a:t>
            </a:r>
          </a:p>
          <a:p>
            <a:pPr marL="139700" lvl="0" indent="0">
              <a:spcBef>
                <a:spcPts val="0"/>
              </a:spcBef>
              <a:buSzPts val="1400"/>
              <a:buNone/>
            </a:pPr>
            <a:r>
              <a:rPr lang="en-US" sz="1800" dirty="0"/>
              <a:t>...and others...</a:t>
            </a:r>
          </a:p>
          <a:p>
            <a:pPr>
              <a:spcAft>
                <a:spcPts val="1200"/>
              </a:spcAft>
              <a:buSzPct val="100000"/>
            </a:pPr>
            <a:endParaRPr lang="en-US" sz="1800" dirty="0"/>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2294185"/>
            <a:ext cx="5049644" cy="3926505"/>
          </a:xfrm>
        </p:spPr>
        <p:txBody>
          <a:bodyPr/>
          <a:lstStyle/>
          <a:p>
            <a:pPr marL="139700" lvl="0" indent="0">
              <a:spcBef>
                <a:spcPts val="0"/>
              </a:spcBef>
              <a:buSzPts val="1400"/>
              <a:buNone/>
            </a:pPr>
            <a:r>
              <a:rPr lang="en-US" sz="1800" dirty="0"/>
              <a:t>Background and experience:</a:t>
            </a:r>
            <a:br>
              <a:rPr lang="en-US" sz="1800" dirty="0"/>
            </a:br>
            <a:endParaRPr lang="en-US" sz="800" dirty="0"/>
          </a:p>
          <a:p>
            <a:pPr marL="457200" lvl="0" indent="-317500">
              <a:spcBef>
                <a:spcPts val="0"/>
              </a:spcBef>
              <a:buSzPts val="1400"/>
            </a:pPr>
            <a:r>
              <a:rPr lang="en-US" sz="1800" dirty="0"/>
              <a:t>Race/ethnicity</a:t>
            </a:r>
          </a:p>
          <a:p>
            <a:pPr marL="457200" lvl="0" indent="-317500">
              <a:spcBef>
                <a:spcPts val="0"/>
              </a:spcBef>
              <a:buSzPts val="1400"/>
            </a:pPr>
            <a:r>
              <a:rPr lang="en-US" sz="1800" dirty="0"/>
              <a:t>Age</a:t>
            </a:r>
          </a:p>
          <a:p>
            <a:pPr marL="457200" lvl="0" indent="-317500">
              <a:spcBef>
                <a:spcPts val="0"/>
              </a:spcBef>
              <a:buSzPts val="1400"/>
            </a:pPr>
            <a:r>
              <a:rPr lang="en-US" sz="1800" dirty="0"/>
              <a:t>Home cultures</a:t>
            </a:r>
          </a:p>
          <a:p>
            <a:pPr marL="457200" lvl="0" indent="-317500">
              <a:spcBef>
                <a:spcPts val="0"/>
              </a:spcBef>
              <a:buSzPts val="1400"/>
            </a:pPr>
            <a:r>
              <a:rPr lang="en-US" sz="1800" dirty="0"/>
              <a:t>Family dynamics</a:t>
            </a:r>
          </a:p>
          <a:p>
            <a:pPr marL="457200" lvl="0" indent="-317500">
              <a:spcBef>
                <a:spcPts val="0"/>
              </a:spcBef>
              <a:buSzPts val="1400"/>
            </a:pPr>
            <a:r>
              <a:rPr lang="en-US" sz="1800" dirty="0"/>
              <a:t>Physical abilities and disabilities</a:t>
            </a:r>
          </a:p>
          <a:p>
            <a:pPr marL="457200" lvl="0" indent="-317500">
              <a:spcBef>
                <a:spcPts val="0"/>
              </a:spcBef>
              <a:buSzPts val="1400"/>
            </a:pPr>
            <a:r>
              <a:rPr lang="en-US" sz="1800" dirty="0"/>
              <a:t>Ways of knowing</a:t>
            </a:r>
          </a:p>
          <a:p>
            <a:pPr marL="457200" lvl="0" indent="-317500">
              <a:spcBef>
                <a:spcPts val="0"/>
              </a:spcBef>
              <a:buSzPts val="1400"/>
            </a:pPr>
            <a:r>
              <a:rPr lang="en-US" sz="1800" dirty="0"/>
              <a:t>Work experiences</a:t>
            </a:r>
          </a:p>
          <a:p>
            <a:pPr marL="139700" lvl="0" indent="0">
              <a:spcBef>
                <a:spcPts val="0"/>
              </a:spcBef>
              <a:buSzPts val="1400"/>
              <a:buNone/>
            </a:pPr>
            <a:r>
              <a:rPr lang="en-US" sz="1800" dirty="0"/>
              <a:t>...and others...</a:t>
            </a:r>
          </a:p>
          <a:p>
            <a:pPr>
              <a:buSzPct val="100000"/>
            </a:pPr>
            <a:endParaRPr lang="en-US" sz="18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Strength in Difference</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a:xfrm>
            <a:off x="838200" y="1174412"/>
            <a:ext cx="10515600" cy="351156"/>
          </a:xfrm>
        </p:spPr>
        <p:txBody>
          <a:bodyPr/>
          <a:lstStyle/>
          <a:p>
            <a:pPr marL="0" lvl="0" indent="0">
              <a:spcBef>
                <a:spcPts val="0"/>
              </a:spcBef>
            </a:pPr>
            <a:r>
              <a:rPr lang="en" dirty="0"/>
              <a:t>Diversity along many dimensions plus healthy group function yields a strong, impactful group. The group benefits when individuals share ways in which their diversity informs their perspective. Sharing aspects of diversity should always be up to the individual. </a:t>
            </a:r>
          </a:p>
        </p:txBody>
      </p:sp>
      <p:pic>
        <p:nvPicPr>
          <p:cNvPr id="9" name="Graphic 8">
            <a:extLst>
              <a:ext uri="{FF2B5EF4-FFF2-40B4-BE49-F238E27FC236}">
                <a16:creationId xmlns:a16="http://schemas.microsoft.com/office/drawing/2014/main" id="{7960435C-928C-BA41-BC9E-9CD75AEC3F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51926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1.4</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1" y="1788160"/>
            <a:ext cx="3437020" cy="4441190"/>
          </a:xfrm>
        </p:spPr>
        <p:txBody>
          <a:bodyPr>
            <a:noAutofit/>
          </a:bodyPr>
          <a:lstStyle/>
          <a:p>
            <a:pPr marL="0" indent="0">
              <a:buNone/>
            </a:pPr>
            <a:r>
              <a:rPr lang="en-US" sz="1800" dirty="0"/>
              <a:t>Definitions:</a:t>
            </a:r>
            <a:br>
              <a:rPr lang="en-US" sz="1800" dirty="0"/>
            </a:br>
            <a:endParaRPr lang="en-US" sz="1800" dirty="0"/>
          </a:p>
          <a:p>
            <a:pPr marL="285750" lvl="0" indent="-285750">
              <a:spcBef>
                <a:spcPts val="0"/>
              </a:spcBef>
              <a:spcAft>
                <a:spcPts val="0"/>
              </a:spcAft>
            </a:pPr>
            <a:r>
              <a:rPr lang="en-US" sz="1800" dirty="0"/>
              <a:t>All members can provide input and engage authentically in the group’s collaboration.</a:t>
            </a:r>
          </a:p>
          <a:p>
            <a:pPr marL="285750" lvl="0" indent="-285750">
              <a:spcBef>
                <a:spcPts val="1600"/>
              </a:spcBef>
              <a:spcAft>
                <a:spcPts val="0"/>
              </a:spcAft>
            </a:pPr>
            <a:r>
              <a:rPr lang="en-US" sz="1800" dirty="0"/>
              <a:t>The group upholds productive collaborative norms.</a:t>
            </a:r>
          </a:p>
          <a:p>
            <a:pPr marL="285750" lvl="0" indent="-285750">
              <a:spcBef>
                <a:spcPts val="1600"/>
              </a:spcBef>
              <a:spcAft>
                <a:spcPts val="1600"/>
              </a:spcAft>
            </a:pPr>
            <a:r>
              <a:rPr lang="en-US" sz="1800" dirty="0"/>
              <a:t>Common activities such as sharing stories and eating together build community.</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4377490" y="1788160"/>
            <a:ext cx="3437020" cy="4441190"/>
          </a:xfrm>
        </p:spPr>
        <p:txBody>
          <a:bodyPr>
            <a:noAutofit/>
          </a:bodyPr>
          <a:lstStyle/>
          <a:p>
            <a:pPr marL="0" indent="0">
              <a:buNone/>
            </a:pPr>
            <a:r>
              <a:rPr lang="en-US" sz="1800" dirty="0"/>
              <a:t>Benefits: </a:t>
            </a:r>
            <a:br>
              <a:rPr lang="en-US" sz="1800" dirty="0"/>
            </a:br>
            <a:endParaRPr lang="en-US" sz="1800" dirty="0"/>
          </a:p>
          <a:p>
            <a:pPr marL="285750" lvl="0" indent="-285750">
              <a:spcBef>
                <a:spcPts val="0"/>
              </a:spcBef>
              <a:spcAft>
                <a:spcPts val="0"/>
              </a:spcAft>
            </a:pPr>
            <a:r>
              <a:rPr lang="en-US" sz="1800" dirty="0">
                <a:solidFill>
                  <a:schemeClr val="dk1"/>
                </a:solidFill>
              </a:rPr>
              <a:t>All group members are heard -- and feel heard.</a:t>
            </a:r>
          </a:p>
          <a:p>
            <a:pPr marL="285750" lvl="0" indent="-285750">
              <a:spcBef>
                <a:spcPts val="1600"/>
              </a:spcBef>
              <a:spcAft>
                <a:spcPts val="0"/>
              </a:spcAft>
            </a:pPr>
            <a:r>
              <a:rPr lang="en-US" sz="1800" dirty="0">
                <a:solidFill>
                  <a:schemeClr val="dk1"/>
                </a:solidFill>
              </a:rPr>
              <a:t>Equitable ways to make decisions and resolve conflict improve group functioning.</a:t>
            </a:r>
          </a:p>
          <a:p>
            <a:pPr marL="285750" lvl="0" indent="-285750">
              <a:spcBef>
                <a:spcPts val="1600"/>
              </a:spcBef>
              <a:spcAft>
                <a:spcPts val="1600"/>
              </a:spcAft>
            </a:pPr>
            <a:r>
              <a:rPr lang="en-US" sz="1800" dirty="0">
                <a:solidFill>
                  <a:schemeClr val="dk1"/>
                </a:solidFill>
              </a:rPr>
              <a:t>Good collaboration improves trust.</a:t>
            </a:r>
            <a:endParaRPr lang="en-US" sz="1400" dirty="0">
              <a:solidFill>
                <a:schemeClr val="dk1"/>
              </a:solidFill>
            </a:endParaRPr>
          </a:p>
          <a:p>
            <a:endParaRPr lang="en-US" sz="14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7916779" y="1788160"/>
            <a:ext cx="3437020" cy="4441190"/>
          </a:xfrm>
        </p:spPr>
        <p:txBody>
          <a:bodyPr>
            <a:noAutofit/>
          </a:bodyPr>
          <a:lstStyle/>
          <a:p>
            <a:pPr marL="0" indent="0">
              <a:buNone/>
            </a:pPr>
            <a:r>
              <a:rPr lang="en-US" sz="1800" dirty="0"/>
              <a:t>Challenges: </a:t>
            </a:r>
            <a:br>
              <a:rPr lang="en-US" sz="1800" dirty="0"/>
            </a:br>
            <a:endParaRPr lang="en-US" sz="1800" dirty="0"/>
          </a:p>
          <a:p>
            <a:pPr marL="285750" lvl="0" indent="-285750">
              <a:spcBef>
                <a:spcPts val="0"/>
              </a:spcBef>
              <a:spcAft>
                <a:spcPts val="0"/>
              </a:spcAft>
            </a:pPr>
            <a:r>
              <a:rPr lang="en-US" sz="1800" dirty="0">
                <a:solidFill>
                  <a:schemeClr val="dk1"/>
                </a:solidFill>
              </a:rPr>
              <a:t>Spending time to build community </a:t>
            </a:r>
            <a:br>
              <a:rPr lang="en-US" sz="1800" dirty="0">
                <a:solidFill>
                  <a:schemeClr val="dk1"/>
                </a:solidFill>
              </a:rPr>
            </a:br>
            <a:r>
              <a:rPr lang="en-US" sz="1800" dirty="0">
                <a:solidFill>
                  <a:schemeClr val="dk1"/>
                </a:solidFill>
              </a:rPr>
              <a:t>can feel unfamiliar.</a:t>
            </a:r>
          </a:p>
          <a:p>
            <a:pPr marL="285750" lvl="0" indent="-285750">
              <a:spcBef>
                <a:spcPts val="1600"/>
              </a:spcBef>
              <a:spcAft>
                <a:spcPts val="1600"/>
              </a:spcAft>
            </a:pPr>
            <a:r>
              <a:rPr lang="en-US" sz="1800" dirty="0">
                <a:solidFill>
                  <a:schemeClr val="dk1"/>
                </a:solidFill>
              </a:rPr>
              <a:t>It can feel like spending time on group process work takes time away from project work.</a:t>
            </a:r>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fontScale="90000"/>
          </a:bodyPr>
          <a:lstStyle/>
          <a:p>
            <a:r>
              <a:rPr lang="en" sz="3200" dirty="0"/>
              <a:t>Collaboration between group members is enjoyable, productive, and rewarding.</a:t>
            </a:r>
            <a:endParaRPr lang="en-US" sz="3200" dirty="0"/>
          </a:p>
        </p:txBody>
      </p:sp>
      <p:sp>
        <p:nvSpPr>
          <p:cNvPr id="4" name="Text Placeholder 3">
            <a:extLst>
              <a:ext uri="{FF2B5EF4-FFF2-40B4-BE49-F238E27FC236}">
                <a16:creationId xmlns:a16="http://schemas.microsoft.com/office/drawing/2014/main" id="{E8211011-C0A0-4D11-8BE2-D744A453317E}"/>
              </a:ext>
            </a:extLst>
          </p:cNvPr>
          <p:cNvSpPr>
            <a:spLocks noGrp="1"/>
          </p:cNvSpPr>
          <p:nvPr>
            <p:ph type="body" sz="quarter" idx="18"/>
          </p:nvPr>
        </p:nvSpPr>
        <p:spPr/>
        <p:txBody>
          <a:bodyPr/>
          <a:lstStyle/>
          <a:p>
            <a:r>
              <a:rPr lang="en" dirty="0"/>
              <a:t>DAT Core Principle 4</a:t>
            </a:r>
            <a:endParaRPr lang="en-US" dirty="0"/>
          </a:p>
        </p:txBody>
      </p:sp>
      <p:pic>
        <p:nvPicPr>
          <p:cNvPr id="11" name="Graphic 10">
            <a:extLst>
              <a:ext uri="{FF2B5EF4-FFF2-40B4-BE49-F238E27FC236}">
                <a16:creationId xmlns:a16="http://schemas.microsoft.com/office/drawing/2014/main" id="{042587DC-8E80-2E43-91B1-4A22259179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310494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6.3</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2432736"/>
            <a:ext cx="9984698" cy="3316900"/>
          </a:xfrm>
        </p:spPr>
        <p:txBody>
          <a:bodyPr/>
          <a:lstStyle/>
          <a:p>
            <a:pPr marL="533400" lvl="0" indent="-457200">
              <a:spcBef>
                <a:spcPts val="0"/>
              </a:spcBef>
              <a:buSzPts val="2400"/>
              <a:buFont typeface="+mj-lt"/>
              <a:buAutoNum type="arabicPeriod"/>
            </a:pPr>
            <a:r>
              <a:rPr lang="en-US" sz="2000" dirty="0">
                <a:ea typeface="Droid Serif"/>
                <a:cs typeface="Droid Serif"/>
                <a:sym typeface="Droid Serif"/>
              </a:rPr>
              <a:t>Move to sit by someone with a different role in the department</a:t>
            </a:r>
            <a:br>
              <a:rPr lang="en-US" sz="2000" dirty="0">
                <a:ea typeface="Droid Serif"/>
                <a:cs typeface="Droid Serif"/>
                <a:sym typeface="Droid Serif"/>
              </a:rPr>
            </a:br>
            <a:endParaRPr lang="en-US" sz="2000" dirty="0">
              <a:ea typeface="Droid Serif"/>
              <a:cs typeface="Droid Serif"/>
              <a:sym typeface="Droid Serif"/>
            </a:endParaRPr>
          </a:p>
          <a:p>
            <a:pPr marL="533400" lvl="0" indent="-457200">
              <a:spcBef>
                <a:spcPts val="0"/>
              </a:spcBef>
              <a:buSzPts val="2400"/>
              <a:buFont typeface="+mj-lt"/>
              <a:buAutoNum type="arabicPeriod"/>
            </a:pPr>
            <a:r>
              <a:rPr lang="en-US" sz="2000" dirty="0">
                <a:ea typeface="Droid Serif"/>
                <a:cs typeface="Droid Serif"/>
                <a:sym typeface="Droid Serif"/>
              </a:rPr>
              <a:t>Discuss your collaborative experiences in pairs (5 minutes)</a:t>
            </a:r>
            <a:br>
              <a:rPr lang="en-US" sz="2000" dirty="0">
                <a:ea typeface="Droid Serif"/>
                <a:cs typeface="Droid Serif"/>
                <a:sym typeface="Droid Serif"/>
              </a:rPr>
            </a:br>
            <a:endParaRPr lang="en-US" sz="2000" dirty="0">
              <a:ea typeface="Droid Serif"/>
              <a:cs typeface="Droid Serif"/>
              <a:sym typeface="Droid Serif"/>
            </a:endParaRPr>
          </a:p>
          <a:p>
            <a:pPr marL="533400" lvl="0" indent="-457200">
              <a:spcBef>
                <a:spcPts val="0"/>
              </a:spcBef>
              <a:buSzPts val="2400"/>
              <a:buFont typeface="+mj-lt"/>
              <a:buAutoNum type="arabicPeriod"/>
            </a:pPr>
            <a:r>
              <a:rPr lang="en-US" sz="2000" dirty="0">
                <a:ea typeface="Droid Serif"/>
                <a:cs typeface="Droid Serif"/>
                <a:sym typeface="Droid Serif"/>
              </a:rPr>
              <a:t>Write down characteristics on notecards or stickies</a:t>
            </a:r>
            <a:br>
              <a:rPr lang="en-US" sz="2000" dirty="0">
                <a:ea typeface="Droid Serif"/>
                <a:cs typeface="Droid Serif"/>
                <a:sym typeface="Droid Serif"/>
              </a:rPr>
            </a:br>
            <a:endParaRPr lang="en-US" sz="2000" dirty="0">
              <a:ea typeface="Droid Serif"/>
              <a:cs typeface="Droid Serif"/>
              <a:sym typeface="Droid Serif"/>
            </a:endParaRPr>
          </a:p>
          <a:p>
            <a:pPr marL="533400" lvl="0" indent="-457200">
              <a:spcBef>
                <a:spcPts val="0"/>
              </a:spcBef>
              <a:buSzPts val="2400"/>
              <a:buFont typeface="+mj-lt"/>
              <a:buAutoNum type="arabicPeriod"/>
            </a:pPr>
            <a:r>
              <a:rPr lang="en-US" sz="2000" dirty="0">
                <a:ea typeface="Droid Serif"/>
                <a:cs typeface="Droid Serif"/>
                <a:sym typeface="Droid Serif"/>
              </a:rPr>
              <a:t>Share out (10 minutes)</a:t>
            </a:r>
            <a:br>
              <a:rPr lang="en-US" sz="2000" dirty="0">
                <a:ea typeface="Droid Serif"/>
                <a:cs typeface="Droid Serif"/>
                <a:sym typeface="Droid Serif"/>
              </a:rPr>
            </a:br>
            <a:endParaRPr lang="en-US" sz="2000" dirty="0">
              <a:ea typeface="Droid Serif"/>
              <a:cs typeface="Droid Serif"/>
              <a:sym typeface="Droid Serif"/>
            </a:endParaRPr>
          </a:p>
          <a:p>
            <a:pPr marL="76200" lvl="0" indent="0">
              <a:spcBef>
                <a:spcPts val="0"/>
              </a:spcBef>
              <a:buSzPts val="2400"/>
              <a:buNone/>
            </a:pPr>
            <a:r>
              <a:rPr lang="en-US" sz="2000" dirty="0">
                <a:ea typeface="Droid Serif"/>
                <a:cs typeface="Droid Serif"/>
                <a:sym typeface="Droid Serif"/>
              </a:rPr>
              <a:t>The summary of this activity will become our community standards</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US" dirty="0"/>
              <a:t>Community Standards</a:t>
            </a:r>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0" lvl="0" indent="0">
              <a:spcBef>
                <a:spcPts val="0"/>
              </a:spcBef>
            </a:pPr>
            <a:r>
              <a:rPr lang="en-US" dirty="0">
                <a:ea typeface="Droid Serif"/>
                <a:cs typeface="Droid Serif"/>
                <a:sym typeface="Droid Serif"/>
              </a:rPr>
              <a:t>Think of a great collaborative experience. </a:t>
            </a:r>
          </a:p>
          <a:p>
            <a:pPr marL="0" lvl="0" indent="0">
              <a:spcBef>
                <a:spcPts val="0"/>
              </a:spcBef>
            </a:pPr>
            <a:r>
              <a:rPr lang="en-US" dirty="0">
                <a:ea typeface="Droid Serif"/>
                <a:cs typeface="Droid Serif"/>
                <a:sym typeface="Droid Serif"/>
              </a:rPr>
              <a:t>What are aspects of that experience that you would like to have in this group?</a:t>
            </a:r>
          </a:p>
        </p:txBody>
      </p:sp>
      <p:pic>
        <p:nvPicPr>
          <p:cNvPr id="9" name="Graphic 8">
            <a:extLst>
              <a:ext uri="{FF2B5EF4-FFF2-40B4-BE49-F238E27FC236}">
                <a16:creationId xmlns:a16="http://schemas.microsoft.com/office/drawing/2014/main" id="{5879CEFB-F72F-C341-9968-2E3B4881D6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558335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6.4</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413406"/>
            <a:ext cx="5049644" cy="996264"/>
          </a:xfrm>
        </p:spPr>
        <p:txBody>
          <a:bodyPr/>
          <a:lstStyle/>
          <a:p>
            <a:pPr marL="0" lvl="0" indent="0">
              <a:lnSpc>
                <a:spcPct val="115000"/>
              </a:lnSpc>
              <a:spcBef>
                <a:spcPts val="0"/>
              </a:spcBef>
              <a:buClr>
                <a:schemeClr val="dk1"/>
              </a:buClr>
              <a:buSzPts val="1100"/>
              <a:buNone/>
            </a:pPr>
            <a:r>
              <a:rPr lang="en-US" sz="2000" b="1" dirty="0"/>
              <a:t>Divergence:</a:t>
            </a:r>
            <a:r>
              <a:rPr lang="en-US" sz="2000" dirty="0"/>
              <a:t> Creative exploration, with an openness to new ideas</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413406"/>
            <a:ext cx="5049644" cy="996264"/>
          </a:xfrm>
        </p:spPr>
        <p:txBody>
          <a:bodyPr/>
          <a:lstStyle/>
          <a:p>
            <a:pPr marL="0" lvl="0" indent="0">
              <a:lnSpc>
                <a:spcPct val="115000"/>
              </a:lnSpc>
              <a:spcBef>
                <a:spcPts val="0"/>
              </a:spcBef>
              <a:buNone/>
            </a:pPr>
            <a:r>
              <a:rPr lang="en-US" sz="2000" b="1" dirty="0"/>
              <a:t>Convergence: </a:t>
            </a:r>
            <a:r>
              <a:rPr lang="en-US" sz="2000" dirty="0"/>
              <a:t>Seeking a conclusion or answer</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Convergent and Divergent Conversations</a:t>
            </a:r>
            <a:endParaRPr lang="en-US" b="1" dirty="0"/>
          </a:p>
        </p:txBody>
      </p:sp>
      <p:sp>
        <p:nvSpPr>
          <p:cNvPr id="10" name="Google Shape;73;p16">
            <a:extLst>
              <a:ext uri="{FF2B5EF4-FFF2-40B4-BE49-F238E27FC236}">
                <a16:creationId xmlns:a16="http://schemas.microsoft.com/office/drawing/2014/main" id="{D0782FE8-BB81-6F44-86A7-74D31CC24617}"/>
              </a:ext>
            </a:extLst>
          </p:cNvPr>
          <p:cNvSpPr txBox="1">
            <a:spLocks/>
          </p:cNvSpPr>
          <p:nvPr/>
        </p:nvSpPr>
        <p:spPr>
          <a:xfrm>
            <a:off x="943130" y="3155620"/>
            <a:ext cx="6404150" cy="178246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Wingdings" panose="05000000000000000000" pitchFamily="2" charset="2"/>
              <a:buNone/>
            </a:pPr>
            <a:r>
              <a:rPr lang="en-US" sz="2000" dirty="0">
                <a:solidFill>
                  <a:srgbClr val="000000"/>
                </a:solidFill>
              </a:rPr>
              <a:t>The process of moving between convergent </a:t>
            </a:r>
          </a:p>
          <a:p>
            <a:pPr marL="0" indent="0">
              <a:spcBef>
                <a:spcPts val="0"/>
              </a:spcBef>
              <a:spcAft>
                <a:spcPts val="1600"/>
              </a:spcAft>
              <a:buFont typeface="Wingdings" panose="05000000000000000000" pitchFamily="2" charset="2"/>
              <a:buNone/>
            </a:pPr>
            <a:r>
              <a:rPr lang="en-US" sz="2000" dirty="0">
                <a:solidFill>
                  <a:srgbClr val="000000"/>
                </a:solidFill>
              </a:rPr>
              <a:t>and divergent phases supports sustained </a:t>
            </a:r>
          </a:p>
          <a:p>
            <a:pPr marL="0" indent="0">
              <a:spcBef>
                <a:spcPts val="0"/>
              </a:spcBef>
              <a:spcAft>
                <a:spcPts val="1600"/>
              </a:spcAft>
              <a:buFont typeface="Wingdings" panose="05000000000000000000" pitchFamily="2" charset="2"/>
              <a:buNone/>
            </a:pPr>
            <a:r>
              <a:rPr lang="en-US" sz="2000" dirty="0">
                <a:solidFill>
                  <a:srgbClr val="000000"/>
                </a:solidFill>
              </a:rPr>
              <a:t>focus and good design.</a:t>
            </a:r>
          </a:p>
        </p:txBody>
      </p:sp>
      <p:pic>
        <p:nvPicPr>
          <p:cNvPr id="11" name="Google Shape;77;p16">
            <a:extLst>
              <a:ext uri="{FF2B5EF4-FFF2-40B4-BE49-F238E27FC236}">
                <a16:creationId xmlns:a16="http://schemas.microsoft.com/office/drawing/2014/main" id="{E9DCCF72-116D-584B-A032-8B81B18110F7}"/>
              </a:ext>
            </a:extLst>
          </p:cNvPr>
          <p:cNvPicPr preferRelativeResize="0"/>
          <p:nvPr/>
        </p:nvPicPr>
        <p:blipFill rotWithShape="1">
          <a:blip r:embed="rId3">
            <a:alphaModFix/>
          </a:blip>
          <a:srcRect l="15224" t="40758" r="62335" b="42130"/>
          <a:stretch/>
        </p:blipFill>
        <p:spPr>
          <a:xfrm>
            <a:off x="6304156" y="2642512"/>
            <a:ext cx="5043294" cy="2403615"/>
          </a:xfrm>
          <a:prstGeom prst="rect">
            <a:avLst/>
          </a:prstGeom>
          <a:noFill/>
          <a:ln>
            <a:noFill/>
          </a:ln>
        </p:spPr>
      </p:pic>
      <p:sp>
        <p:nvSpPr>
          <p:cNvPr id="13" name="Text Placeholder 6">
            <a:extLst>
              <a:ext uri="{FF2B5EF4-FFF2-40B4-BE49-F238E27FC236}">
                <a16:creationId xmlns:a16="http://schemas.microsoft.com/office/drawing/2014/main" id="{B7012147-128F-5E4E-94E3-24E9473FA667}"/>
              </a:ext>
            </a:extLst>
          </p:cNvPr>
          <p:cNvSpPr txBox="1">
            <a:spLocks/>
          </p:cNvSpPr>
          <p:nvPr/>
        </p:nvSpPr>
        <p:spPr>
          <a:xfrm>
            <a:off x="838200" y="5247130"/>
            <a:ext cx="10509250" cy="996264"/>
          </a:xfrm>
          <a:prstGeom prst="rect">
            <a:avLst/>
          </a:prstGeom>
          <a:no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1500" dirty="0"/>
              <a:t>Changing Works. (n.d.). Divergence and Convergence. Retrieved from </a:t>
            </a:r>
            <a:r>
              <a:rPr lang="en-US" sz="1500" dirty="0">
                <a:hlinkClick r:id="rId4"/>
              </a:rPr>
              <a:t>http://changingminds.org/explanations/decision/divergence_convergence.htm</a:t>
            </a:r>
            <a:endParaRPr lang="en-US" sz="1500" dirty="0"/>
          </a:p>
          <a:p>
            <a:pPr marL="0" indent="0">
              <a:buNone/>
            </a:pPr>
            <a:r>
              <a:rPr lang="en-US" sz="1500" dirty="0"/>
              <a:t>Cross, N. (1994). Engineering Design Methods – Strategies for Product Design. John Wiley and Sons.</a:t>
            </a:r>
          </a:p>
          <a:p>
            <a:pPr marL="114300" indent="0">
              <a:buNone/>
            </a:pPr>
            <a:endParaRPr lang="en-US" sz="1500" dirty="0"/>
          </a:p>
          <a:p>
            <a:pPr marL="114300" indent="0"/>
            <a:endParaRPr lang="en-US" sz="1500" dirty="0">
              <a:highlight>
                <a:srgbClr val="FFFF00"/>
              </a:highlight>
            </a:endParaRPr>
          </a:p>
        </p:txBody>
      </p:sp>
      <p:pic>
        <p:nvPicPr>
          <p:cNvPr id="12" name="Graphic 11">
            <a:extLst>
              <a:ext uri="{FF2B5EF4-FFF2-40B4-BE49-F238E27FC236}">
                <a16:creationId xmlns:a16="http://schemas.microsoft.com/office/drawing/2014/main" id="{1B2DEC01-FB9B-294B-A61C-96D4EDF8F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1272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6.5</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714542"/>
            <a:ext cx="9325132" cy="544641"/>
          </a:xfrm>
        </p:spPr>
        <p:txBody>
          <a:bodyPr/>
          <a:lstStyle/>
          <a:p>
            <a:pPr marL="0" lvl="0" indent="0">
              <a:lnSpc>
                <a:spcPct val="115000"/>
              </a:lnSpc>
              <a:spcBef>
                <a:spcPts val="0"/>
              </a:spcBef>
              <a:buClr>
                <a:schemeClr val="dk1"/>
              </a:buClr>
              <a:buSzPts val="1100"/>
              <a:buNone/>
            </a:pPr>
            <a:r>
              <a:rPr lang="en-US" sz="2000" dirty="0"/>
              <a:t>Divergence: </a:t>
            </a:r>
            <a:r>
              <a:rPr lang="en" sz="2000" dirty="0"/>
              <a:t>What are all the problems we could work on?</a:t>
            </a:r>
            <a:endParaRPr lang="en-US" sz="2000" dirty="0"/>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838200" y="2333473"/>
            <a:ext cx="9325132" cy="544641"/>
          </a:xfrm>
        </p:spPr>
        <p:txBody>
          <a:bodyPr/>
          <a:lstStyle/>
          <a:p>
            <a:pPr marL="0" lvl="0" indent="0">
              <a:lnSpc>
                <a:spcPct val="115000"/>
              </a:lnSpc>
              <a:spcBef>
                <a:spcPts val="0"/>
              </a:spcBef>
              <a:buNone/>
            </a:pPr>
            <a:r>
              <a:rPr lang="en-US" sz="2000" dirty="0"/>
              <a:t>Convergence: </a:t>
            </a:r>
            <a:r>
              <a:rPr lang="en" sz="2000" dirty="0"/>
              <a:t>This is the most important problem.</a:t>
            </a:r>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Convergent and Divergent Conversations</a:t>
            </a:r>
            <a:endParaRPr lang="en-US" b="1" dirty="0"/>
          </a:p>
        </p:txBody>
      </p:sp>
      <p:sp>
        <p:nvSpPr>
          <p:cNvPr id="13" name="Text Placeholder 6">
            <a:extLst>
              <a:ext uri="{FF2B5EF4-FFF2-40B4-BE49-F238E27FC236}">
                <a16:creationId xmlns:a16="http://schemas.microsoft.com/office/drawing/2014/main" id="{B7012147-128F-5E4E-94E3-24E9473FA667}"/>
              </a:ext>
            </a:extLst>
          </p:cNvPr>
          <p:cNvSpPr txBox="1">
            <a:spLocks/>
          </p:cNvSpPr>
          <p:nvPr/>
        </p:nvSpPr>
        <p:spPr>
          <a:xfrm>
            <a:off x="838200" y="5511736"/>
            <a:ext cx="10509250" cy="731657"/>
          </a:xfrm>
          <a:prstGeom prst="rect">
            <a:avLst/>
          </a:prstGeom>
          <a:no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1500" dirty="0"/>
              <a:t>Changing Works. (n.d.). Divergence and Convergence. Retrieved from </a:t>
            </a:r>
            <a:r>
              <a:rPr lang="en-US" sz="1500" dirty="0">
                <a:hlinkClick r:id="rId3"/>
              </a:rPr>
              <a:t>http://changingminds.org/explanations/decision/divergence_convergence.htm</a:t>
            </a:r>
            <a:endParaRPr lang="en-US" sz="1500" dirty="0"/>
          </a:p>
          <a:p>
            <a:pPr marL="114300" indent="0">
              <a:buNone/>
            </a:pPr>
            <a:endParaRPr lang="en-US" sz="1500" dirty="0"/>
          </a:p>
          <a:p>
            <a:pPr marL="114300" indent="0"/>
            <a:endParaRPr lang="en-US" sz="1500" dirty="0">
              <a:highlight>
                <a:srgbClr val="FFFF00"/>
              </a:highlight>
            </a:endParaRPr>
          </a:p>
        </p:txBody>
      </p:sp>
      <p:sp>
        <p:nvSpPr>
          <p:cNvPr id="12" name="Text Placeholder 3">
            <a:extLst>
              <a:ext uri="{FF2B5EF4-FFF2-40B4-BE49-F238E27FC236}">
                <a16:creationId xmlns:a16="http://schemas.microsoft.com/office/drawing/2014/main" id="{F24C81E4-EE67-5F42-8A5A-717214F033D3}"/>
              </a:ext>
            </a:extLst>
          </p:cNvPr>
          <p:cNvSpPr txBox="1">
            <a:spLocks/>
          </p:cNvSpPr>
          <p:nvPr/>
        </p:nvSpPr>
        <p:spPr>
          <a:xfrm>
            <a:off x="840700" y="2946235"/>
            <a:ext cx="9325132" cy="544641"/>
          </a:xfrm>
          <a:prstGeom prst="rect">
            <a:avLst/>
          </a:prstGeom>
          <a:solidFill>
            <a:schemeClr val="bg2"/>
          </a:solid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None/>
            </a:pPr>
            <a:r>
              <a:rPr lang="en-US" sz="2000" dirty="0"/>
              <a:t>Divergence: </a:t>
            </a:r>
            <a:r>
              <a:rPr lang="en" sz="2000" dirty="0"/>
              <a:t>What are all the contributors of the problem?</a:t>
            </a:r>
            <a:endParaRPr lang="en-US" sz="2000" dirty="0"/>
          </a:p>
        </p:txBody>
      </p:sp>
      <p:sp>
        <p:nvSpPr>
          <p:cNvPr id="14" name="Text Placeholder 4">
            <a:extLst>
              <a:ext uri="{FF2B5EF4-FFF2-40B4-BE49-F238E27FC236}">
                <a16:creationId xmlns:a16="http://schemas.microsoft.com/office/drawing/2014/main" id="{AE1780B0-00BC-4549-BA6B-D7073EFC7D5C}"/>
              </a:ext>
            </a:extLst>
          </p:cNvPr>
          <p:cNvSpPr txBox="1">
            <a:spLocks/>
          </p:cNvSpPr>
          <p:nvPr/>
        </p:nvSpPr>
        <p:spPr>
          <a:xfrm>
            <a:off x="840700" y="3565166"/>
            <a:ext cx="9325132" cy="544641"/>
          </a:xfrm>
          <a:prstGeom prst="rect">
            <a:avLst/>
          </a:prstGeom>
          <a:solidFill>
            <a:schemeClr val="accent6"/>
          </a:solid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None/>
            </a:pPr>
            <a:r>
              <a:rPr lang="en-US" sz="2000" dirty="0"/>
              <a:t>Convergence: </a:t>
            </a:r>
            <a:r>
              <a:rPr lang="en" sz="2000" dirty="0"/>
              <a:t>This one is the most significant.</a:t>
            </a:r>
            <a:endParaRPr lang="en-US" sz="2000" dirty="0"/>
          </a:p>
        </p:txBody>
      </p:sp>
      <p:sp>
        <p:nvSpPr>
          <p:cNvPr id="15" name="Text Placeholder 3">
            <a:extLst>
              <a:ext uri="{FF2B5EF4-FFF2-40B4-BE49-F238E27FC236}">
                <a16:creationId xmlns:a16="http://schemas.microsoft.com/office/drawing/2014/main" id="{9705CB8C-9BE7-EE48-9D56-1DD711FE2674}"/>
              </a:ext>
            </a:extLst>
          </p:cNvPr>
          <p:cNvSpPr txBox="1">
            <a:spLocks/>
          </p:cNvSpPr>
          <p:nvPr/>
        </p:nvSpPr>
        <p:spPr>
          <a:xfrm>
            <a:off x="843200" y="4177927"/>
            <a:ext cx="9325132" cy="544641"/>
          </a:xfrm>
          <a:prstGeom prst="rect">
            <a:avLst/>
          </a:prstGeom>
          <a:solidFill>
            <a:schemeClr val="bg2"/>
          </a:solid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None/>
            </a:pPr>
            <a:r>
              <a:rPr lang="en-US" sz="2000" dirty="0"/>
              <a:t>Divergence: </a:t>
            </a:r>
            <a:r>
              <a:rPr lang="en" sz="2000" dirty="0"/>
              <a:t>What are all the possible ways of fixing it?</a:t>
            </a:r>
            <a:endParaRPr lang="en-US" sz="2000" dirty="0"/>
          </a:p>
        </p:txBody>
      </p:sp>
      <p:sp>
        <p:nvSpPr>
          <p:cNvPr id="16" name="Text Placeholder 4">
            <a:extLst>
              <a:ext uri="{FF2B5EF4-FFF2-40B4-BE49-F238E27FC236}">
                <a16:creationId xmlns:a16="http://schemas.microsoft.com/office/drawing/2014/main" id="{C01561E2-22E8-6F46-B0C0-14E771AA4624}"/>
              </a:ext>
            </a:extLst>
          </p:cNvPr>
          <p:cNvSpPr txBox="1">
            <a:spLocks/>
          </p:cNvSpPr>
          <p:nvPr/>
        </p:nvSpPr>
        <p:spPr>
          <a:xfrm>
            <a:off x="843200" y="4811848"/>
            <a:ext cx="9325132" cy="544641"/>
          </a:xfrm>
          <a:prstGeom prst="rect">
            <a:avLst/>
          </a:prstGeom>
          <a:solidFill>
            <a:schemeClr val="accent6"/>
          </a:solid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None/>
            </a:pPr>
            <a:r>
              <a:rPr lang="en-US" sz="2000" dirty="0"/>
              <a:t>Convergence: </a:t>
            </a:r>
            <a:r>
              <a:rPr lang="en" sz="2000" dirty="0"/>
              <a:t>This is the most sustainable way.</a:t>
            </a:r>
            <a:endParaRPr lang="en-US" sz="2000" dirty="0"/>
          </a:p>
        </p:txBody>
      </p:sp>
      <p:sp>
        <p:nvSpPr>
          <p:cNvPr id="17" name="Text Placeholder 7">
            <a:extLst>
              <a:ext uri="{FF2B5EF4-FFF2-40B4-BE49-F238E27FC236}">
                <a16:creationId xmlns:a16="http://schemas.microsoft.com/office/drawing/2014/main" id="{732148F7-3AB3-664F-A083-FB733DDB8F15}"/>
              </a:ext>
            </a:extLst>
          </p:cNvPr>
          <p:cNvSpPr txBox="1">
            <a:spLocks/>
          </p:cNvSpPr>
          <p:nvPr/>
        </p:nvSpPr>
        <p:spPr>
          <a:xfrm>
            <a:off x="928140" y="1223022"/>
            <a:ext cx="10515600" cy="351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dirty="0">
                <a:ea typeface="Droid Serif"/>
                <a:cs typeface="Droid Serif"/>
                <a:sym typeface="Droid Serif"/>
              </a:rPr>
              <a:t>Examples</a:t>
            </a:r>
          </a:p>
        </p:txBody>
      </p:sp>
      <p:pic>
        <p:nvPicPr>
          <p:cNvPr id="18" name="Graphic 17">
            <a:extLst>
              <a:ext uri="{FF2B5EF4-FFF2-40B4-BE49-F238E27FC236}">
                <a16:creationId xmlns:a16="http://schemas.microsoft.com/office/drawing/2014/main" id="{B81CDC57-4EA4-DB4F-89B9-8971862583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01134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6.6</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838200" y="1867016"/>
            <a:ext cx="9325132" cy="3154688"/>
          </a:xfrm>
        </p:spPr>
        <p:txBody>
          <a:bodyPr/>
          <a:lstStyle/>
          <a:p>
            <a:pPr>
              <a:buSzPct val="100000"/>
            </a:pPr>
            <a:r>
              <a:rPr lang="en-US" sz="2000" dirty="0">
                <a:solidFill>
                  <a:schemeClr val="dk1"/>
                </a:solidFill>
                <a:ea typeface="Droid Serif"/>
                <a:cs typeface="Droid Serif"/>
                <a:sym typeface="Droid Serif"/>
              </a:rPr>
              <a:t>Getting stuck in divergent mode </a:t>
            </a:r>
            <a:br>
              <a:rPr lang="en-US" sz="2000" dirty="0">
                <a:solidFill>
                  <a:schemeClr val="dk1"/>
                </a:solidFill>
                <a:ea typeface="Droid Serif"/>
                <a:cs typeface="Droid Serif"/>
                <a:sym typeface="Droid Serif"/>
              </a:rPr>
            </a:br>
            <a:endParaRPr lang="en-US" sz="2000" dirty="0">
              <a:solidFill>
                <a:schemeClr val="dk1"/>
              </a:solidFill>
              <a:ea typeface="Droid Serif"/>
              <a:cs typeface="Droid Serif"/>
              <a:sym typeface="Droid Serif"/>
            </a:endParaRPr>
          </a:p>
          <a:p>
            <a:pPr>
              <a:buSzPct val="100000"/>
            </a:pPr>
            <a:r>
              <a:rPr lang="en-US" sz="2000" dirty="0">
                <a:solidFill>
                  <a:schemeClr val="dk1"/>
                </a:solidFill>
                <a:ea typeface="Droid Serif"/>
                <a:cs typeface="Droid Serif"/>
                <a:sym typeface="Droid Serif"/>
              </a:rPr>
              <a:t>Excluding some voices</a:t>
            </a:r>
            <a:br>
              <a:rPr lang="en-US" sz="2000" dirty="0">
                <a:solidFill>
                  <a:schemeClr val="dk1"/>
                </a:solidFill>
                <a:ea typeface="Droid Serif"/>
                <a:cs typeface="Droid Serif"/>
                <a:sym typeface="Droid Serif"/>
              </a:rPr>
            </a:br>
            <a:endParaRPr lang="en-US" sz="2000" dirty="0">
              <a:solidFill>
                <a:schemeClr val="dk1"/>
              </a:solidFill>
              <a:ea typeface="Droid Serif"/>
              <a:cs typeface="Droid Serif"/>
              <a:sym typeface="Droid Serif"/>
            </a:endParaRPr>
          </a:p>
          <a:p>
            <a:pPr>
              <a:buSzPct val="100000"/>
            </a:pPr>
            <a:r>
              <a:rPr lang="en-US" sz="2000" dirty="0">
                <a:solidFill>
                  <a:schemeClr val="dk1"/>
                </a:solidFill>
                <a:ea typeface="Droid Serif"/>
                <a:cs typeface="Droid Serif"/>
                <a:sym typeface="Droid Serif"/>
              </a:rPr>
              <a:t>Trying to converge and diverge at the same time</a:t>
            </a:r>
            <a:br>
              <a:rPr lang="en-US" sz="2000" dirty="0">
                <a:solidFill>
                  <a:schemeClr val="dk1"/>
                </a:solidFill>
                <a:ea typeface="Droid Serif"/>
                <a:cs typeface="Droid Serif"/>
                <a:sym typeface="Droid Serif"/>
              </a:rPr>
            </a:br>
            <a:endParaRPr lang="en-US" sz="2000" dirty="0">
              <a:solidFill>
                <a:schemeClr val="dk1"/>
              </a:solidFill>
              <a:ea typeface="Droid Serif"/>
              <a:cs typeface="Droid Serif"/>
              <a:sym typeface="Droid Serif"/>
            </a:endParaRPr>
          </a:p>
          <a:p>
            <a:pPr>
              <a:buSzPct val="100000"/>
            </a:pPr>
            <a:r>
              <a:rPr lang="en-US" sz="2000" dirty="0">
                <a:solidFill>
                  <a:schemeClr val="dk1"/>
                </a:solidFill>
                <a:ea typeface="Droid Serif"/>
                <a:cs typeface="Droid Serif"/>
                <a:sym typeface="Droid Serif"/>
              </a:rPr>
              <a:t>Converging too quickly (related to the pitfall of Sense of Urgency)</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Convergent and Divergent Conversations</a:t>
            </a:r>
            <a:endParaRPr lang="en-US" b="1" dirty="0"/>
          </a:p>
        </p:txBody>
      </p:sp>
      <p:sp>
        <p:nvSpPr>
          <p:cNvPr id="13" name="Text Placeholder 6">
            <a:extLst>
              <a:ext uri="{FF2B5EF4-FFF2-40B4-BE49-F238E27FC236}">
                <a16:creationId xmlns:a16="http://schemas.microsoft.com/office/drawing/2014/main" id="{B7012147-128F-5E4E-94E3-24E9473FA667}"/>
              </a:ext>
            </a:extLst>
          </p:cNvPr>
          <p:cNvSpPr txBox="1">
            <a:spLocks/>
          </p:cNvSpPr>
          <p:nvPr/>
        </p:nvSpPr>
        <p:spPr>
          <a:xfrm>
            <a:off x="838200" y="5511736"/>
            <a:ext cx="10509250" cy="731657"/>
          </a:xfrm>
          <a:prstGeom prst="rect">
            <a:avLst/>
          </a:prstGeom>
          <a:noFill/>
          <a:ln w="38100">
            <a:noFill/>
          </a:ln>
        </p:spPr>
        <p:txBody>
          <a:bodyPr vert="horz" lIns="182880" tIns="182880" rIns="182880" bIns="9144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1500" dirty="0"/>
              <a:t>Changing Works. (n.d.). Divergence and Convergence. Retrieved from </a:t>
            </a:r>
            <a:r>
              <a:rPr lang="en-US" sz="1500" dirty="0">
                <a:hlinkClick r:id="rId3"/>
              </a:rPr>
              <a:t>http://changingminds.org/explanations/decision/divergence_convergence.htm</a:t>
            </a:r>
            <a:endParaRPr lang="en-US" sz="1500" dirty="0"/>
          </a:p>
          <a:p>
            <a:pPr marL="114300" indent="0">
              <a:buNone/>
            </a:pPr>
            <a:endParaRPr lang="en-US" sz="1500" dirty="0"/>
          </a:p>
          <a:p>
            <a:pPr marL="114300" indent="0"/>
            <a:endParaRPr lang="en-US" sz="1500" dirty="0">
              <a:highlight>
                <a:srgbClr val="FFFF00"/>
              </a:highlight>
            </a:endParaRPr>
          </a:p>
        </p:txBody>
      </p:sp>
      <p:sp>
        <p:nvSpPr>
          <p:cNvPr id="17" name="Text Placeholder 7">
            <a:extLst>
              <a:ext uri="{FF2B5EF4-FFF2-40B4-BE49-F238E27FC236}">
                <a16:creationId xmlns:a16="http://schemas.microsoft.com/office/drawing/2014/main" id="{732148F7-3AB3-664F-A083-FB733DDB8F15}"/>
              </a:ext>
            </a:extLst>
          </p:cNvPr>
          <p:cNvSpPr txBox="1">
            <a:spLocks/>
          </p:cNvSpPr>
          <p:nvPr/>
        </p:nvSpPr>
        <p:spPr>
          <a:xfrm>
            <a:off x="928140" y="1223022"/>
            <a:ext cx="10515600" cy="351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dirty="0">
                <a:ea typeface="Droid Serif"/>
                <a:cs typeface="Droid Serif"/>
                <a:sym typeface="Droid Serif"/>
              </a:rPr>
              <a:t>Pitfalls</a:t>
            </a:r>
          </a:p>
        </p:txBody>
      </p:sp>
      <p:pic>
        <p:nvPicPr>
          <p:cNvPr id="8" name="Graphic 7">
            <a:extLst>
              <a:ext uri="{FF2B5EF4-FFF2-40B4-BE49-F238E27FC236}">
                <a16:creationId xmlns:a16="http://schemas.microsoft.com/office/drawing/2014/main" id="{062BB3FB-E97F-1C4C-AD8A-E81B11A1B1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830586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6.7</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199" y="1308472"/>
            <a:ext cx="5142875" cy="2394098"/>
          </a:xfrm>
        </p:spPr>
        <p:txBody>
          <a:bodyPr/>
          <a:lstStyle/>
          <a:p>
            <a:pPr marL="457200" indent="-342900">
              <a:lnSpc>
                <a:spcPct val="115000"/>
              </a:lnSpc>
              <a:spcBef>
                <a:spcPts val="0"/>
              </a:spcBef>
              <a:buSzPct val="100000"/>
            </a:pPr>
            <a:r>
              <a:rPr lang="en-US" sz="2000" dirty="0"/>
              <a:t>If you tend to hang back, </a:t>
            </a:r>
            <a:r>
              <a:rPr lang="en-US" sz="2000" b="1" i="1" dirty="0"/>
              <a:t>step up </a:t>
            </a:r>
            <a:r>
              <a:rPr lang="en-US" sz="2000" dirty="0"/>
              <a:t>and contribute your ideas</a:t>
            </a:r>
            <a:br>
              <a:rPr lang="en-US" sz="2000" dirty="0"/>
            </a:br>
            <a:endParaRPr lang="en-US" sz="2000" dirty="0"/>
          </a:p>
          <a:p>
            <a:pPr marL="457200" indent="-342900">
              <a:lnSpc>
                <a:spcPct val="115000"/>
              </a:lnSpc>
              <a:spcBef>
                <a:spcPts val="0"/>
              </a:spcBef>
              <a:buSzPct val="100000"/>
            </a:pPr>
            <a:r>
              <a:rPr lang="en-US" sz="2000" dirty="0"/>
              <a:t>We all have a responsibility to have our ideas heard</a:t>
            </a:r>
          </a:p>
          <a:p>
            <a:pPr>
              <a:spcAft>
                <a:spcPts val="1200"/>
              </a:spcAft>
              <a:buSzPct val="100000"/>
            </a:pPr>
            <a:endParaRPr lang="en-US" sz="2000" dirty="0"/>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096000" y="1308472"/>
            <a:ext cx="5257800" cy="2394098"/>
          </a:xfrm>
        </p:spPr>
        <p:txBody>
          <a:bodyPr/>
          <a:lstStyle/>
          <a:p>
            <a:pPr marL="457200" indent="-342900">
              <a:lnSpc>
                <a:spcPct val="115000"/>
              </a:lnSpc>
              <a:spcBef>
                <a:spcPts val="0"/>
              </a:spcBef>
              <a:buSzPct val="100000"/>
            </a:pPr>
            <a:r>
              <a:rPr lang="en-US" sz="2000" dirty="0"/>
              <a:t>If you tend to speak a lot, </a:t>
            </a:r>
            <a:r>
              <a:rPr lang="en-US" sz="2000" b="1" i="1" dirty="0"/>
              <a:t>step back </a:t>
            </a:r>
            <a:r>
              <a:rPr lang="en-US" sz="2000" dirty="0"/>
              <a:t>and let others speak – or ask for their ideas</a:t>
            </a:r>
            <a:br>
              <a:rPr lang="en-US" sz="2000" dirty="0"/>
            </a:br>
            <a:endParaRPr lang="en-US" sz="2000" dirty="0"/>
          </a:p>
          <a:p>
            <a:pPr marL="457200" indent="-342900">
              <a:lnSpc>
                <a:spcPct val="115000"/>
              </a:lnSpc>
              <a:spcBef>
                <a:spcPts val="0"/>
              </a:spcBef>
              <a:buSzPct val="100000"/>
            </a:pPr>
            <a:r>
              <a:rPr lang="en-US" sz="2000" dirty="0"/>
              <a:t>We all have a responsibility to listen to others </a:t>
            </a:r>
          </a:p>
          <a:p>
            <a:pPr>
              <a:buSzPct val="100000"/>
            </a:pPr>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Step Up / Step Back</a:t>
            </a:r>
            <a:endParaRPr lang="en-US" dirty="0"/>
          </a:p>
        </p:txBody>
      </p:sp>
      <p:sp>
        <p:nvSpPr>
          <p:cNvPr id="10" name="Text Placeholder 10">
            <a:extLst>
              <a:ext uri="{FF2B5EF4-FFF2-40B4-BE49-F238E27FC236}">
                <a16:creationId xmlns:a16="http://schemas.microsoft.com/office/drawing/2014/main" id="{A37D5A6D-05D5-7C49-AF3D-ADE12337382A}"/>
              </a:ext>
            </a:extLst>
          </p:cNvPr>
          <p:cNvSpPr txBox="1">
            <a:spLocks/>
          </p:cNvSpPr>
          <p:nvPr/>
        </p:nvSpPr>
        <p:spPr>
          <a:xfrm>
            <a:off x="838197" y="3820355"/>
            <a:ext cx="10515602" cy="2109389"/>
          </a:xfrm>
          <a:prstGeom prst="rect">
            <a:avLst/>
          </a:prstGeom>
          <a:solidFill>
            <a:schemeClr val="tx1">
              <a:lumMod val="10000"/>
              <a:lumOff val="90000"/>
            </a:schemeClr>
          </a:solidFill>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ct val="100000"/>
            </a:pPr>
            <a:endParaRPr lang="en-US" sz="2000" dirty="0">
              <a:solidFill>
                <a:schemeClr val="dk1"/>
              </a:solidFill>
            </a:endParaRPr>
          </a:p>
          <a:p>
            <a:pPr marL="457200" indent="-342900">
              <a:spcBef>
                <a:spcPts val="0"/>
              </a:spcBef>
              <a:buSzPct val="100000"/>
            </a:pPr>
            <a:r>
              <a:rPr lang="en-US" sz="2000" dirty="0">
                <a:solidFill>
                  <a:schemeClr val="dk1"/>
                </a:solidFill>
              </a:rPr>
              <a:t>This helps members share their unique expertise</a:t>
            </a:r>
            <a:br>
              <a:rPr lang="en-US" sz="2000" dirty="0">
                <a:solidFill>
                  <a:schemeClr val="dk1"/>
                </a:solidFill>
              </a:rPr>
            </a:br>
            <a:endParaRPr lang="en-US" sz="2000" dirty="0">
              <a:solidFill>
                <a:schemeClr val="dk1"/>
              </a:solidFill>
            </a:endParaRPr>
          </a:p>
          <a:p>
            <a:pPr marL="457200" indent="-342900">
              <a:spcBef>
                <a:spcPts val="0"/>
              </a:spcBef>
              <a:buSzPct val="100000"/>
            </a:pPr>
            <a:r>
              <a:rPr lang="en-US" sz="2000" dirty="0">
                <a:solidFill>
                  <a:schemeClr val="dk1"/>
                </a:solidFill>
              </a:rPr>
              <a:t>Helps the group self-regulate around participating equitably</a:t>
            </a:r>
            <a:br>
              <a:rPr lang="en-US" sz="2000" dirty="0">
                <a:solidFill>
                  <a:schemeClr val="dk1"/>
                </a:solidFill>
              </a:rPr>
            </a:br>
            <a:endParaRPr lang="en-US" sz="2000" dirty="0">
              <a:solidFill>
                <a:schemeClr val="dk1"/>
              </a:solidFill>
            </a:endParaRPr>
          </a:p>
          <a:p>
            <a:pPr marL="457200" indent="-342900">
              <a:spcBef>
                <a:spcPts val="0"/>
              </a:spcBef>
              <a:buSzPct val="100000"/>
            </a:pPr>
            <a:r>
              <a:rPr lang="en-US" sz="2000" dirty="0">
                <a:solidFill>
                  <a:schemeClr val="dk1"/>
                </a:solidFill>
              </a:rPr>
              <a:t>Gives everyone an opportunity to reflect, learn, and practice</a:t>
            </a:r>
          </a:p>
        </p:txBody>
      </p:sp>
      <p:pic>
        <p:nvPicPr>
          <p:cNvPr id="8" name="Graphic 7">
            <a:extLst>
              <a:ext uri="{FF2B5EF4-FFF2-40B4-BE49-F238E27FC236}">
                <a16:creationId xmlns:a16="http://schemas.microsoft.com/office/drawing/2014/main" id="{32468542-3FF2-A442-8B1D-4221B73870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6321682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6.8</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199" y="3043002"/>
            <a:ext cx="10515599" cy="2323477"/>
          </a:xfrm>
        </p:spPr>
        <p:txBody>
          <a:bodyPr/>
          <a:lstStyle/>
          <a:p>
            <a:pPr marL="457200" indent="-342900">
              <a:spcBef>
                <a:spcPts val="1600"/>
              </a:spcBef>
              <a:buSzPts val="1800"/>
            </a:pPr>
            <a:r>
              <a:rPr lang="en-US" sz="2000" dirty="0"/>
              <a:t>What is my intention behind what I am about to say?</a:t>
            </a:r>
            <a:br>
              <a:rPr lang="en-US" sz="2000" dirty="0"/>
            </a:br>
            <a:endParaRPr lang="en-US" sz="2000" dirty="0"/>
          </a:p>
          <a:p>
            <a:pPr marL="457200" indent="-342900">
              <a:spcBef>
                <a:spcPts val="0"/>
              </a:spcBef>
              <a:buSzPts val="1800"/>
            </a:pPr>
            <a:r>
              <a:rPr lang="en-US" sz="2000" dirty="0"/>
              <a:t>Is there a question I could ask that would help me better understand what the other person is saying and perceiving?</a:t>
            </a:r>
            <a:br>
              <a:rPr lang="en-US" sz="2000" dirty="0"/>
            </a:br>
            <a:endParaRPr lang="en-US" sz="2000" dirty="0"/>
          </a:p>
          <a:p>
            <a:pPr marL="457200" indent="-342900">
              <a:spcBef>
                <a:spcPts val="0"/>
              </a:spcBef>
              <a:buSzPts val="1800"/>
            </a:pPr>
            <a:r>
              <a:rPr lang="en-US" sz="2000" dirty="0"/>
              <a:t>How might I simply listen and let go of my urge to talk in this moment? </a:t>
            </a:r>
          </a:p>
          <a:p>
            <a:pPr marL="0" indent="0">
              <a:spcAft>
                <a:spcPts val="1200"/>
              </a:spcAft>
              <a:buSzPct val="100000"/>
              <a:buNone/>
            </a:pPr>
            <a:endParaRPr lang="en-US" sz="18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Why Am I Talking? (WAIT)</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114300" lvl="0" indent="0">
              <a:spcBef>
                <a:spcPts val="0"/>
              </a:spcBef>
              <a:buSzPts val="1800"/>
            </a:pPr>
            <a:r>
              <a:rPr lang="en-US" dirty="0"/>
              <a:t>Meetings are less productive when conversation is rapid-fire. Our diverse backgrounds create diverse perspectives. Listening to others helps the group access all perspectives, process and evaluation options, and solve problems.</a:t>
            </a:r>
            <a:br>
              <a:rPr lang="en-US" dirty="0"/>
            </a:br>
            <a:endParaRPr lang="en-US" dirty="0"/>
          </a:p>
          <a:p>
            <a:pPr marL="114300" lvl="0" indent="0">
              <a:spcBef>
                <a:spcPts val="0"/>
              </a:spcBef>
              <a:buSzPts val="1800"/>
            </a:pPr>
            <a:r>
              <a:rPr lang="en-US" dirty="0"/>
              <a:t>Asking yourself these questions can improve the conversation:</a:t>
            </a:r>
          </a:p>
        </p:txBody>
      </p:sp>
      <p:sp>
        <p:nvSpPr>
          <p:cNvPr id="9" name="Text Placeholder 4">
            <a:extLst>
              <a:ext uri="{FF2B5EF4-FFF2-40B4-BE49-F238E27FC236}">
                <a16:creationId xmlns:a16="http://schemas.microsoft.com/office/drawing/2014/main" id="{CA3422AB-DAA2-B64D-A72A-57494BB7A1AA}"/>
              </a:ext>
            </a:extLst>
          </p:cNvPr>
          <p:cNvSpPr txBox="1">
            <a:spLocks/>
          </p:cNvSpPr>
          <p:nvPr/>
        </p:nvSpPr>
        <p:spPr>
          <a:xfrm>
            <a:off x="838200" y="5230439"/>
            <a:ext cx="10515600" cy="974626"/>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spcBef>
                <a:spcPts val="0"/>
              </a:spcBef>
              <a:buSzPts val="1800"/>
              <a:buAutoNum type="arabicPeriod"/>
            </a:pPr>
            <a:endParaRPr lang="en-US" dirty="0"/>
          </a:p>
          <a:p>
            <a:pPr marL="0" lvl="0" indent="0">
              <a:spcBef>
                <a:spcPts val="1600"/>
              </a:spcBef>
              <a:spcAft>
                <a:spcPts val="1600"/>
              </a:spcAft>
            </a:pPr>
            <a:r>
              <a:rPr lang="en-US" sz="1500" dirty="0"/>
              <a:t>Barrett, T. (2018, Feb. 1). Why Am I Talking? Retrieved from </a:t>
            </a:r>
            <a:r>
              <a:rPr lang="en-US" sz="1500" dirty="0">
                <a:hlinkClick r:id="rId3"/>
              </a:rPr>
              <a:t>https://medium.com/@tombarrett/why-am-i-talking-1ca0e92bb359</a:t>
            </a:r>
            <a:r>
              <a:rPr lang="en-US" sz="1500" dirty="0"/>
              <a:t>.</a:t>
            </a:r>
          </a:p>
        </p:txBody>
      </p:sp>
      <p:pic>
        <p:nvPicPr>
          <p:cNvPr id="10" name="Graphic 9">
            <a:extLst>
              <a:ext uri="{FF2B5EF4-FFF2-40B4-BE49-F238E27FC236}">
                <a16:creationId xmlns:a16="http://schemas.microsoft.com/office/drawing/2014/main" id="{3F3AD3EE-CD8C-A248-A8C2-526E615A3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155687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6.9</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Why Am I Talking? (WAIT) Graphic</a:t>
            </a:r>
            <a:endParaRPr lang="en-US" dirty="0"/>
          </a:p>
        </p:txBody>
      </p:sp>
      <p:sp>
        <p:nvSpPr>
          <p:cNvPr id="9" name="Text Placeholder 4">
            <a:extLst>
              <a:ext uri="{FF2B5EF4-FFF2-40B4-BE49-F238E27FC236}">
                <a16:creationId xmlns:a16="http://schemas.microsoft.com/office/drawing/2014/main" id="{CA3422AB-DAA2-B64D-A72A-57494BB7A1AA}"/>
              </a:ext>
            </a:extLst>
          </p:cNvPr>
          <p:cNvSpPr txBox="1">
            <a:spLocks/>
          </p:cNvSpPr>
          <p:nvPr/>
        </p:nvSpPr>
        <p:spPr>
          <a:xfrm>
            <a:off x="838200" y="5230439"/>
            <a:ext cx="10515600" cy="974626"/>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spcBef>
                <a:spcPts val="0"/>
              </a:spcBef>
              <a:buSzPts val="1800"/>
              <a:buAutoNum type="arabicPeriod"/>
            </a:pPr>
            <a:endParaRPr lang="en-US" dirty="0"/>
          </a:p>
          <a:p>
            <a:pPr marL="0" lvl="0" indent="0">
              <a:spcBef>
                <a:spcPts val="1600"/>
              </a:spcBef>
              <a:spcAft>
                <a:spcPts val="1600"/>
              </a:spcAft>
            </a:pPr>
            <a:r>
              <a:rPr lang="en-US" sz="1500" dirty="0"/>
              <a:t>Barrett, T. (2018, Feb. 1). Why Am I Talking? Retrieved from </a:t>
            </a:r>
            <a:r>
              <a:rPr lang="en-US" sz="1500" dirty="0">
                <a:hlinkClick r:id="rId3"/>
              </a:rPr>
              <a:t>https://medium.com/@tombarrett/why-am-i-talking-1ca0e92bb359</a:t>
            </a:r>
            <a:r>
              <a:rPr lang="en-US" sz="1500" dirty="0"/>
              <a:t>.</a:t>
            </a:r>
          </a:p>
        </p:txBody>
      </p:sp>
      <p:pic>
        <p:nvPicPr>
          <p:cNvPr id="12" name="Google Shape;66;p15">
            <a:extLst>
              <a:ext uri="{FF2B5EF4-FFF2-40B4-BE49-F238E27FC236}">
                <a16:creationId xmlns:a16="http://schemas.microsoft.com/office/drawing/2014/main" id="{D3B38D43-CDCD-E34D-8041-61AA25730D73}"/>
              </a:ext>
            </a:extLst>
          </p:cNvPr>
          <p:cNvPicPr preferRelativeResize="0"/>
          <p:nvPr/>
        </p:nvPicPr>
        <p:blipFill>
          <a:blip r:embed="rId4">
            <a:alphaModFix/>
          </a:blip>
          <a:stretch>
            <a:fillRect/>
          </a:stretch>
        </p:blipFill>
        <p:spPr>
          <a:xfrm>
            <a:off x="2979452" y="1245004"/>
            <a:ext cx="6233095" cy="4367991"/>
          </a:xfrm>
          <a:prstGeom prst="rect">
            <a:avLst/>
          </a:prstGeom>
          <a:noFill/>
          <a:ln>
            <a:noFill/>
          </a:ln>
        </p:spPr>
      </p:pic>
      <p:pic>
        <p:nvPicPr>
          <p:cNvPr id="8" name="Graphic 7">
            <a:extLst>
              <a:ext uri="{FF2B5EF4-FFF2-40B4-BE49-F238E27FC236}">
                <a16:creationId xmlns:a16="http://schemas.microsoft.com/office/drawing/2014/main" id="{BF6B1A7F-D04A-6640-8E30-51F6674830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592288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6.10</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4547151" y="1727400"/>
            <a:ext cx="3097697" cy="3749512"/>
          </a:xfrm>
        </p:spPr>
        <p:txBody>
          <a:bodyPr/>
          <a:lstStyle/>
          <a:p>
            <a:pPr marL="457200" indent="-342900">
              <a:spcBef>
                <a:spcPts val="1600"/>
              </a:spcBef>
              <a:buSzPct val="100000"/>
            </a:pPr>
            <a:r>
              <a:rPr lang="en-US" sz="2800" b="1" dirty="0"/>
              <a:t>T</a:t>
            </a:r>
            <a:r>
              <a:rPr lang="en-US" sz="2800" dirty="0"/>
              <a:t>rue?</a:t>
            </a:r>
          </a:p>
          <a:p>
            <a:pPr marL="457200" indent="-342900">
              <a:spcBef>
                <a:spcPts val="1600"/>
              </a:spcBef>
              <a:buSzPct val="100000"/>
            </a:pPr>
            <a:r>
              <a:rPr lang="en-US" sz="2800" b="1" dirty="0"/>
              <a:t>H</a:t>
            </a:r>
            <a:r>
              <a:rPr lang="en-US" sz="2800" dirty="0"/>
              <a:t>elpful?</a:t>
            </a:r>
          </a:p>
          <a:p>
            <a:pPr marL="457200" indent="-342900">
              <a:spcBef>
                <a:spcPts val="1600"/>
              </a:spcBef>
              <a:buSzPct val="100000"/>
            </a:pPr>
            <a:r>
              <a:rPr lang="en-US" sz="2800" b="1" dirty="0"/>
              <a:t>A</a:t>
            </a:r>
            <a:r>
              <a:rPr lang="en-US" sz="2800" dirty="0"/>
              <a:t>ffirming?</a:t>
            </a:r>
          </a:p>
          <a:p>
            <a:pPr marL="457200" indent="-342900">
              <a:spcBef>
                <a:spcPts val="1600"/>
              </a:spcBef>
              <a:buSzPct val="100000"/>
            </a:pPr>
            <a:r>
              <a:rPr lang="en-US" sz="2800" b="1" dirty="0"/>
              <a:t>N</a:t>
            </a:r>
            <a:r>
              <a:rPr lang="en-US" sz="2800" dirty="0"/>
              <a:t>ecessary? </a:t>
            </a:r>
          </a:p>
          <a:p>
            <a:pPr marL="457200" indent="-342900">
              <a:spcBef>
                <a:spcPts val="1600"/>
              </a:spcBef>
              <a:buSzPct val="100000"/>
            </a:pPr>
            <a:r>
              <a:rPr lang="en-US" sz="2800" b="1" dirty="0"/>
              <a:t>K</a:t>
            </a:r>
            <a:r>
              <a:rPr lang="en-US" sz="2800" dirty="0"/>
              <a:t>ind?</a:t>
            </a:r>
          </a:p>
          <a:p>
            <a:pPr marL="457200" indent="-342900">
              <a:spcBef>
                <a:spcPts val="1600"/>
              </a:spcBef>
              <a:buSzPct val="100000"/>
            </a:pPr>
            <a:r>
              <a:rPr lang="en-US" sz="2800" b="1" dirty="0"/>
              <a:t>S</a:t>
            </a:r>
            <a:r>
              <a:rPr lang="en-US" sz="2800" dirty="0"/>
              <a:t>incere?</a:t>
            </a:r>
          </a:p>
          <a:p>
            <a:pPr marL="0" indent="0">
              <a:spcAft>
                <a:spcPts val="1200"/>
              </a:spcAft>
              <a:buSzPct val="100000"/>
              <a:buNone/>
            </a:pPr>
            <a:endParaRPr lang="en-US" sz="18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normAutofit/>
          </a:bodyPr>
          <a:lstStyle/>
          <a:p>
            <a:pPr lvl="0">
              <a:spcBef>
                <a:spcPts val="0"/>
              </a:spcBef>
            </a:pPr>
            <a:r>
              <a:rPr lang="en-US" dirty="0"/>
              <a:t>THANKS (Before You Speak)</a:t>
            </a:r>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114300" lvl="0" indent="0">
              <a:spcBef>
                <a:spcPts val="0"/>
              </a:spcBef>
              <a:buSzPts val="1800"/>
            </a:pPr>
            <a:r>
              <a:rPr lang="en-US" dirty="0"/>
              <a:t>A tool for regulating your contributions. Are they:</a:t>
            </a:r>
            <a:br>
              <a:rPr lang="en-US" dirty="0"/>
            </a:br>
            <a:endParaRPr lang="en-US" dirty="0"/>
          </a:p>
        </p:txBody>
      </p:sp>
      <p:sp>
        <p:nvSpPr>
          <p:cNvPr id="10" name="Text Placeholder 4">
            <a:extLst>
              <a:ext uri="{FF2B5EF4-FFF2-40B4-BE49-F238E27FC236}">
                <a16:creationId xmlns:a16="http://schemas.microsoft.com/office/drawing/2014/main" id="{F90C7D35-E091-7445-9E3E-3F93B190A5D4}"/>
              </a:ext>
            </a:extLst>
          </p:cNvPr>
          <p:cNvSpPr txBox="1">
            <a:spLocks/>
          </p:cNvSpPr>
          <p:nvPr/>
        </p:nvSpPr>
        <p:spPr>
          <a:xfrm>
            <a:off x="838200" y="5215050"/>
            <a:ext cx="10515600" cy="990015"/>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spcBef>
                <a:spcPts val="0"/>
              </a:spcBef>
              <a:buSzPts val="1800"/>
              <a:buAutoNum type="arabicPeriod"/>
            </a:pPr>
            <a:endParaRPr lang="en-US" sz="1500" dirty="0"/>
          </a:p>
          <a:p>
            <a:pPr marL="0" lvl="0" indent="0">
              <a:spcBef>
                <a:spcPts val="1600"/>
              </a:spcBef>
              <a:spcAft>
                <a:spcPts val="1600"/>
              </a:spcAft>
            </a:pPr>
            <a:r>
              <a:rPr lang="en-US" sz="1500" dirty="0" err="1"/>
              <a:t>Rodenheizer</a:t>
            </a:r>
            <a:r>
              <a:rPr lang="en-US" sz="1500" dirty="0"/>
              <a:t>, S. (n.d.). How to think before you speak: The T-H-A-N-K-S technique. A Conscious Rethink. Retrieved  </a:t>
            </a:r>
            <a:br>
              <a:rPr lang="en-US" sz="1500" dirty="0"/>
            </a:br>
            <a:r>
              <a:rPr lang="en-US" sz="1500" dirty="0"/>
              <a:t>   from: </a:t>
            </a:r>
            <a:r>
              <a:rPr lang="en-US" sz="1500" dirty="0">
                <a:hlinkClick r:id="rId3"/>
              </a:rPr>
              <a:t>https://www.aconsciousrethink.com/9396/how-to-think-before-you-speak/</a:t>
            </a:r>
            <a:r>
              <a:rPr lang="en-US" sz="1500" dirty="0"/>
              <a:t>.</a:t>
            </a:r>
          </a:p>
        </p:txBody>
      </p:sp>
      <p:pic>
        <p:nvPicPr>
          <p:cNvPr id="9" name="Graphic 8">
            <a:extLst>
              <a:ext uri="{FF2B5EF4-FFF2-40B4-BE49-F238E27FC236}">
                <a16:creationId xmlns:a16="http://schemas.microsoft.com/office/drawing/2014/main" id="{A6CFEBEB-EBD1-6C42-918F-1546DE0AE7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192449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6.11</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252196"/>
            <a:ext cx="5049644" cy="4319264"/>
          </a:xfrm>
        </p:spPr>
        <p:txBody>
          <a:bodyPr/>
          <a:lstStyle/>
          <a:p>
            <a:pPr marL="0" indent="0">
              <a:buNone/>
            </a:pPr>
            <a:r>
              <a:rPr lang="en-US" sz="2000" dirty="0"/>
              <a:t>Features of implicit bias</a:t>
            </a:r>
          </a:p>
          <a:p>
            <a:pPr fontAlgn="base"/>
            <a:r>
              <a:rPr lang="en-US" sz="2000" dirty="0"/>
              <a:t>Biases are pervasive</a:t>
            </a:r>
          </a:p>
          <a:p>
            <a:pPr fontAlgn="base"/>
            <a:r>
              <a:rPr lang="en-US" sz="2000" dirty="0"/>
              <a:t>Biases occur even without intent</a:t>
            </a:r>
          </a:p>
          <a:p>
            <a:pPr fontAlgn="base"/>
            <a:r>
              <a:rPr lang="en-US" sz="2000" dirty="0"/>
              <a:t>Biases arise from brain functions essential to navigate environment</a:t>
            </a:r>
          </a:p>
          <a:p>
            <a:pPr fontAlgn="base"/>
            <a:r>
              <a:rPr lang="en-US" sz="2000" dirty="0"/>
              <a:t>Biases derive from expectations based on our “mental models” of the world</a:t>
            </a:r>
          </a:p>
          <a:p>
            <a:pPr fontAlgn="base"/>
            <a:r>
              <a:rPr lang="en-US" sz="2000" dirty="0"/>
              <a:t>Talking about bias is not enough to eliminate its influence</a:t>
            </a:r>
          </a:p>
          <a:p>
            <a:pPr>
              <a:spcAft>
                <a:spcPts val="1200"/>
              </a:spcAft>
              <a:buSzPct val="100000"/>
            </a:pPr>
            <a:endParaRPr lang="en-US" sz="2000" dirty="0"/>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252196"/>
            <a:ext cx="5049644" cy="4319264"/>
          </a:xfrm>
        </p:spPr>
        <p:txBody>
          <a:bodyPr/>
          <a:lstStyle/>
          <a:p>
            <a:pPr marL="0" indent="0">
              <a:buNone/>
            </a:pPr>
            <a:r>
              <a:rPr lang="en-US" sz="2000" dirty="0"/>
              <a:t>Practices that reduce implicit bias</a:t>
            </a:r>
          </a:p>
          <a:p>
            <a:pPr fontAlgn="base"/>
            <a:r>
              <a:rPr lang="en-US" sz="2000" dirty="0"/>
              <a:t>Reflect on your expectations</a:t>
            </a:r>
          </a:p>
          <a:p>
            <a:pPr fontAlgn="base"/>
            <a:r>
              <a:rPr lang="en-US" sz="2000" dirty="0"/>
              <a:t>Redefine cues that are triggering implicit bias</a:t>
            </a:r>
          </a:p>
          <a:p>
            <a:pPr fontAlgn="base"/>
            <a:r>
              <a:rPr lang="en-US" sz="2000" dirty="0"/>
              <a:t>Make it OK to point out potential bias</a:t>
            </a:r>
          </a:p>
          <a:p>
            <a:pPr fontAlgn="base"/>
            <a:r>
              <a:rPr lang="en-US" sz="2000" dirty="0"/>
              <a:t>Cultivate group self-awareness and transparency around their processes</a:t>
            </a:r>
          </a:p>
          <a:p>
            <a:pPr fontAlgn="base"/>
            <a:r>
              <a:rPr lang="en-US" sz="2000" dirty="0"/>
              <a:t>Use inclusive selection and evaluation processes</a:t>
            </a:r>
          </a:p>
          <a:p>
            <a:pPr>
              <a:buSzPct val="100000"/>
            </a:pPr>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Reducing Unconscious / Implicit Bias</a:t>
            </a:r>
            <a:endParaRPr lang="en-US" dirty="0"/>
          </a:p>
        </p:txBody>
      </p:sp>
      <p:sp>
        <p:nvSpPr>
          <p:cNvPr id="10" name="Text Placeholder 4">
            <a:extLst>
              <a:ext uri="{FF2B5EF4-FFF2-40B4-BE49-F238E27FC236}">
                <a16:creationId xmlns:a16="http://schemas.microsoft.com/office/drawing/2014/main" id="{010268BC-26E7-EE4F-A2E6-37127F240A99}"/>
              </a:ext>
            </a:extLst>
          </p:cNvPr>
          <p:cNvSpPr txBox="1">
            <a:spLocks/>
          </p:cNvSpPr>
          <p:nvPr/>
        </p:nvSpPr>
        <p:spPr>
          <a:xfrm>
            <a:off x="838200" y="5230439"/>
            <a:ext cx="10515600" cy="974626"/>
          </a:xfrm>
          <a:prstGeom prst="rect">
            <a:avLst/>
          </a:prstGeom>
        </p:spPr>
        <p:txBody>
          <a:bodyPr vert="horz" wrap="square"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spcBef>
                <a:spcPts val="0"/>
              </a:spcBef>
              <a:buSzPts val="1800"/>
              <a:buAutoNum type="arabicPeriod"/>
            </a:pPr>
            <a:endParaRPr lang="en-US" dirty="0"/>
          </a:p>
          <a:p>
            <a:pPr marL="0" lvl="0" indent="0">
              <a:spcBef>
                <a:spcPts val="1600"/>
              </a:spcBef>
              <a:spcAft>
                <a:spcPts val="1600"/>
              </a:spcAft>
            </a:pPr>
            <a:r>
              <a:rPr lang="en-US" sz="1500" dirty="0"/>
              <a:t>Kirwan Institute. (2014). State of the Science: Implicit Bias Review. The Ohio State University. Retrieved from:      </a:t>
            </a:r>
            <a:br>
              <a:rPr lang="en-US" sz="1500" dirty="0"/>
            </a:br>
            <a:r>
              <a:rPr lang="en-US" sz="1500" dirty="0"/>
              <a:t>   </a:t>
            </a:r>
            <a:r>
              <a:rPr lang="en-US" sz="1500" dirty="0">
                <a:hlinkClick r:id="rId3"/>
              </a:rPr>
              <a:t>https://www.colorado.edu/odece/sites/default/files/attached-files/rba03-sb4converted_5.pdf</a:t>
            </a:r>
            <a:r>
              <a:rPr lang="en-US" sz="1500" dirty="0"/>
              <a:t>.</a:t>
            </a:r>
          </a:p>
        </p:txBody>
      </p:sp>
      <p:pic>
        <p:nvPicPr>
          <p:cNvPr id="8" name="Graphic 7">
            <a:extLst>
              <a:ext uri="{FF2B5EF4-FFF2-40B4-BE49-F238E27FC236}">
                <a16:creationId xmlns:a16="http://schemas.microsoft.com/office/drawing/2014/main" id="{0CF8E868-E33E-B64F-B444-94A8808D40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211270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Models of Organizational Change</a:t>
            </a:r>
          </a:p>
        </p:txBody>
      </p:sp>
      <p:sp>
        <p:nvSpPr>
          <p:cNvPr id="3" name="Subtitle 2"/>
          <p:cNvSpPr>
            <a:spLocks noGrp="1"/>
          </p:cNvSpPr>
          <p:nvPr>
            <p:ph type="subTitle" idx="1"/>
          </p:nvPr>
        </p:nvSpPr>
        <p:spPr/>
        <p:txBody>
          <a:bodyPr>
            <a:normAutofit/>
          </a:bodyPr>
          <a:lstStyle/>
          <a:p>
            <a:r>
              <a:rPr lang="en-US" dirty="0"/>
              <a:t>Adrianna </a:t>
            </a:r>
            <a:r>
              <a:rPr lang="en-US" dirty="0" err="1"/>
              <a:t>Kezar</a:t>
            </a:r>
            <a:r>
              <a:rPr lang="en-US" dirty="0"/>
              <a:t> has outlined six models of change that broadly apply to change efforts in institutions of higher learning. These change models characterize the logic, mechanisms, and products of change efforts (</a:t>
            </a:r>
            <a:r>
              <a:rPr lang="en-US" dirty="0" err="1"/>
              <a:t>Kezar</a:t>
            </a:r>
            <a:r>
              <a:rPr lang="en-US" dirty="0"/>
              <a:t>, 2014). They can provide change agents with a better understanding of how they should structure their own initiatives. If a planned change initiative is not succeeding, change models can help diagnose the situation and offer paths forward. </a:t>
            </a:r>
          </a:p>
          <a:p>
            <a:endParaRPr lang="en-US" dirty="0"/>
          </a:p>
        </p:txBody>
      </p:sp>
      <p:sp>
        <p:nvSpPr>
          <p:cNvPr id="4" name="Text Placeholder 3">
            <a:extLst>
              <a:ext uri="{FF2B5EF4-FFF2-40B4-BE49-F238E27FC236}">
                <a16:creationId xmlns:a16="http://schemas.microsoft.com/office/drawing/2014/main" id="{C10BB377-121C-0447-BEC9-098D167D3C93}"/>
              </a:ext>
            </a:extLst>
          </p:cNvPr>
          <p:cNvSpPr>
            <a:spLocks noGrp="1"/>
          </p:cNvSpPr>
          <p:nvPr>
            <p:ph type="body" sz="quarter" idx="13"/>
          </p:nvPr>
        </p:nvSpPr>
        <p:spPr/>
        <p:txBody>
          <a:bodyPr>
            <a:normAutofit/>
          </a:bodyPr>
          <a:lstStyle/>
          <a:p>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sp>
        <p:nvSpPr>
          <p:cNvPr id="6" name="Date Placeholder 3">
            <a:extLst>
              <a:ext uri="{FF2B5EF4-FFF2-40B4-BE49-F238E27FC236}">
                <a16:creationId xmlns:a16="http://schemas.microsoft.com/office/drawing/2014/main" id="{0EF94C9E-325A-A244-8E17-86DC7C8148A4}"/>
              </a:ext>
            </a:extLst>
          </p:cNvPr>
          <p:cNvSpPr>
            <a:spLocks noGrp="1"/>
          </p:cNvSpPr>
          <p:nvPr>
            <p:ph type="dt" sz="half" idx="10"/>
          </p:nvPr>
        </p:nvSpPr>
        <p:spPr>
          <a:xfrm>
            <a:off x="838200" y="6356350"/>
            <a:ext cx="2743200" cy="365125"/>
          </a:xfrm>
        </p:spPr>
        <p:txBody>
          <a:bodyPr/>
          <a:lstStyle/>
          <a:p>
            <a:r>
              <a:rPr lang="en-US" dirty="0"/>
              <a:t>Departmental Action Team Project</a:t>
            </a:r>
          </a:p>
        </p:txBody>
      </p:sp>
      <p:sp>
        <p:nvSpPr>
          <p:cNvPr id="7" name="Footer Placeholder 4">
            <a:extLst>
              <a:ext uri="{FF2B5EF4-FFF2-40B4-BE49-F238E27FC236}">
                <a16:creationId xmlns:a16="http://schemas.microsoft.com/office/drawing/2014/main" id="{3B38A39C-CC2E-8545-8A87-238FFFEFD958}"/>
              </a:ext>
            </a:extLst>
          </p:cNvPr>
          <p:cNvSpPr>
            <a:spLocks noGrp="1"/>
          </p:cNvSpPr>
          <p:nvPr>
            <p:ph type="ftr" sz="quarter" idx="11"/>
          </p:nvPr>
        </p:nvSpPr>
        <p:spPr>
          <a:xfrm>
            <a:off x="4038600" y="6356350"/>
            <a:ext cx="4114800" cy="365125"/>
          </a:xfrm>
        </p:spPr>
        <p:txBody>
          <a:bodyPr/>
          <a:lstStyle/>
          <a:p>
            <a:r>
              <a:rPr lang="en-US"/>
              <a:t>DAT Digital Toolkit</a:t>
            </a:r>
            <a:endParaRPr lang="en-US" dirty="0"/>
          </a:p>
        </p:txBody>
      </p:sp>
      <p:sp>
        <p:nvSpPr>
          <p:cNvPr id="8" name="Slide Number Placeholder 5">
            <a:extLst>
              <a:ext uri="{FF2B5EF4-FFF2-40B4-BE49-F238E27FC236}">
                <a16:creationId xmlns:a16="http://schemas.microsoft.com/office/drawing/2014/main" id="{FE268AEE-5D6F-0C4F-B85D-D28353664A38}"/>
              </a:ext>
            </a:extLst>
          </p:cNvPr>
          <p:cNvSpPr>
            <a:spLocks noGrp="1"/>
          </p:cNvSpPr>
          <p:nvPr>
            <p:ph type="sldNum" sz="quarter" idx="12"/>
          </p:nvPr>
        </p:nvSpPr>
        <p:spPr>
          <a:xfrm>
            <a:off x="8610600" y="6356350"/>
            <a:ext cx="2743200" cy="365125"/>
          </a:xfrm>
        </p:spPr>
        <p:txBody>
          <a:bodyPr/>
          <a:lstStyle/>
          <a:p>
            <a:r>
              <a:rPr lang="en-US" dirty="0"/>
              <a:t>7.0</a:t>
            </a:r>
          </a:p>
        </p:txBody>
      </p:sp>
      <p:pic>
        <p:nvPicPr>
          <p:cNvPr id="9" name="Graphic 8">
            <a:extLst>
              <a:ext uri="{FF2B5EF4-FFF2-40B4-BE49-F238E27FC236}">
                <a16:creationId xmlns:a16="http://schemas.microsoft.com/office/drawing/2014/main" id="{40B72F55-FE9D-4148-A2AC-60009CF3D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849445"/>
            <a:ext cx="838200" cy="293370"/>
          </a:xfrm>
          <a:prstGeom prst="rect">
            <a:avLst/>
          </a:prstGeom>
        </p:spPr>
      </p:pic>
      <p:sp>
        <p:nvSpPr>
          <p:cNvPr id="10" name="Rectangle 1">
            <a:extLst>
              <a:ext uri="{FF2B5EF4-FFF2-40B4-BE49-F238E27FC236}">
                <a16:creationId xmlns:a16="http://schemas.microsoft.com/office/drawing/2014/main" id="{DCD697D0-B70F-D940-AEF0-5BA56E37E4CD}"/>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347711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1.5</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1" y="1788160"/>
            <a:ext cx="3437020" cy="4441190"/>
          </a:xfrm>
        </p:spPr>
        <p:txBody>
          <a:bodyPr>
            <a:noAutofit/>
          </a:bodyPr>
          <a:lstStyle/>
          <a:p>
            <a:pPr marL="0" indent="0">
              <a:buSzPct val="100000"/>
              <a:buNone/>
            </a:pPr>
            <a:r>
              <a:rPr lang="en-US" sz="1800" dirty="0"/>
              <a:t>Definitions:</a:t>
            </a:r>
          </a:p>
          <a:p>
            <a:pPr marL="285750" lvl="0" indent="-285750">
              <a:spcBef>
                <a:spcPts val="0"/>
              </a:spcBef>
              <a:spcAft>
                <a:spcPts val="0"/>
              </a:spcAft>
              <a:buSzPct val="100000"/>
            </a:pPr>
            <a:r>
              <a:rPr lang="en-US" sz="1800" dirty="0"/>
              <a:t>View change as a process, </a:t>
            </a:r>
            <a:br>
              <a:rPr lang="en-US" sz="1800" dirty="0"/>
            </a:br>
            <a:r>
              <a:rPr lang="en-US" sz="1800" dirty="0"/>
              <a:t>not an event.</a:t>
            </a:r>
          </a:p>
          <a:p>
            <a:pPr marL="285750" lvl="0" indent="-285750">
              <a:spcBef>
                <a:spcPts val="1600"/>
              </a:spcBef>
              <a:spcAft>
                <a:spcPts val="0"/>
              </a:spcAft>
              <a:buSzPct val="100000"/>
            </a:pPr>
            <a:r>
              <a:rPr lang="en-US" sz="1800" dirty="0">
                <a:solidFill>
                  <a:schemeClr val="dk1"/>
                </a:solidFill>
              </a:rPr>
              <a:t>Celebrate markers of progress and “early wins”, not just the final product.</a:t>
            </a:r>
            <a:endParaRPr lang="en-US" sz="1800" dirty="0"/>
          </a:p>
          <a:p>
            <a:pPr marL="285750" lvl="0" indent="-285750">
              <a:spcBef>
                <a:spcPts val="1600"/>
              </a:spcBef>
              <a:spcAft>
                <a:spcPts val="0"/>
              </a:spcAft>
              <a:buSzPct val="100000"/>
            </a:pPr>
            <a:r>
              <a:rPr lang="en-US" sz="1800" dirty="0">
                <a:solidFill>
                  <a:schemeClr val="dk1"/>
                </a:solidFill>
              </a:rPr>
              <a:t>Iteration based on feedback and data is key to improvement.</a:t>
            </a:r>
            <a:endParaRPr lang="en-US" sz="1800" dirty="0"/>
          </a:p>
          <a:p>
            <a:pPr marL="285750" lvl="0" indent="-285750">
              <a:spcBef>
                <a:spcPts val="1600"/>
              </a:spcBef>
              <a:spcAft>
                <a:spcPts val="1600"/>
              </a:spcAft>
              <a:buSzPct val="100000"/>
            </a:pPr>
            <a:r>
              <a:rPr lang="en-US" sz="1800" dirty="0"/>
              <a:t>To sustain change, adaptation over time must be possible.</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4377490" y="1788160"/>
            <a:ext cx="3437020" cy="4441190"/>
          </a:xfrm>
        </p:spPr>
        <p:txBody>
          <a:bodyPr>
            <a:noAutofit/>
          </a:bodyPr>
          <a:lstStyle/>
          <a:p>
            <a:pPr marL="0" indent="0">
              <a:buNone/>
            </a:pPr>
            <a:r>
              <a:rPr lang="en-US" sz="1800" dirty="0"/>
              <a:t>Benefits: </a:t>
            </a:r>
          </a:p>
          <a:p>
            <a:r>
              <a:rPr lang="en-US" sz="1800" dirty="0">
                <a:solidFill>
                  <a:schemeClr val="dk1"/>
                </a:solidFill>
              </a:rPr>
              <a:t>Continuous improvement leads to quality, sustained change.</a:t>
            </a:r>
          </a:p>
          <a:p>
            <a:r>
              <a:rPr lang="en-US" sz="1800" dirty="0">
                <a:solidFill>
                  <a:schemeClr val="dk1"/>
                </a:solidFill>
              </a:rPr>
              <a:t>This practice generates momentum, ownership, and external buy-in.</a:t>
            </a:r>
          </a:p>
          <a:p>
            <a:r>
              <a:rPr lang="en-US" sz="1800" dirty="0">
                <a:solidFill>
                  <a:schemeClr val="dk1"/>
                </a:solidFill>
              </a:rPr>
              <a:t>A flexible approach prevents the group from getting stuck. </a:t>
            </a:r>
          </a:p>
          <a:p>
            <a:endParaRPr lang="en-US" sz="14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7916779" y="1788160"/>
            <a:ext cx="3437020" cy="4441190"/>
          </a:xfrm>
        </p:spPr>
        <p:txBody>
          <a:bodyPr>
            <a:noAutofit/>
          </a:bodyPr>
          <a:lstStyle/>
          <a:p>
            <a:pPr marL="0" indent="0">
              <a:buSzPct val="100000"/>
              <a:buNone/>
            </a:pPr>
            <a:r>
              <a:rPr lang="en-US" sz="1800" dirty="0"/>
              <a:t>Challenges: </a:t>
            </a:r>
          </a:p>
          <a:p>
            <a:pPr lvl="0">
              <a:spcBef>
                <a:spcPts val="0"/>
              </a:spcBef>
              <a:spcAft>
                <a:spcPts val="0"/>
              </a:spcAft>
              <a:buSzPct val="100000"/>
            </a:pPr>
            <a:r>
              <a:rPr lang="en-US" sz="1800" dirty="0">
                <a:solidFill>
                  <a:schemeClr val="dk1"/>
                </a:solidFill>
              </a:rPr>
              <a:t>It can feel more strategic to focus on “getting something right the first time”.</a:t>
            </a:r>
          </a:p>
          <a:p>
            <a:pPr lvl="0">
              <a:spcBef>
                <a:spcPts val="1600"/>
              </a:spcBef>
              <a:spcAft>
                <a:spcPts val="1600"/>
              </a:spcAft>
              <a:buSzPct val="100000"/>
            </a:pPr>
            <a:r>
              <a:rPr lang="en-US" sz="1800" dirty="0">
                <a:solidFill>
                  <a:schemeClr val="dk1"/>
                </a:solidFill>
              </a:rPr>
              <a:t>Reflection, assessment, and incremental improvement take work and time.</a:t>
            </a:r>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a:bodyPr>
          <a:lstStyle/>
          <a:p>
            <a:r>
              <a:rPr lang="en" sz="3200" dirty="0"/>
              <a:t>Continuous improvement is an upheld practice. </a:t>
            </a:r>
            <a:endParaRPr lang="en-US" sz="3200" dirty="0"/>
          </a:p>
        </p:txBody>
      </p:sp>
      <p:sp>
        <p:nvSpPr>
          <p:cNvPr id="4" name="Text Placeholder 3">
            <a:extLst>
              <a:ext uri="{FF2B5EF4-FFF2-40B4-BE49-F238E27FC236}">
                <a16:creationId xmlns:a16="http://schemas.microsoft.com/office/drawing/2014/main" id="{E8211011-C0A0-4D11-8BE2-D744A453317E}"/>
              </a:ext>
            </a:extLst>
          </p:cNvPr>
          <p:cNvSpPr>
            <a:spLocks noGrp="1"/>
          </p:cNvSpPr>
          <p:nvPr>
            <p:ph type="body" sz="quarter" idx="18"/>
          </p:nvPr>
        </p:nvSpPr>
        <p:spPr/>
        <p:txBody>
          <a:bodyPr/>
          <a:lstStyle/>
          <a:p>
            <a:r>
              <a:rPr lang="en" dirty="0"/>
              <a:t>DAT Core Principle 5</a:t>
            </a:r>
            <a:endParaRPr lang="en-US" dirty="0"/>
          </a:p>
        </p:txBody>
      </p:sp>
      <p:pic>
        <p:nvPicPr>
          <p:cNvPr id="11" name="Graphic 10">
            <a:extLst>
              <a:ext uri="{FF2B5EF4-FFF2-40B4-BE49-F238E27FC236}">
                <a16:creationId xmlns:a16="http://schemas.microsoft.com/office/drawing/2014/main" id="{29A6A313-D8D8-774A-A3AA-31DAB4326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95211"/>
            <a:ext cx="838200" cy="293370"/>
          </a:xfrm>
          <a:prstGeom prst="rect">
            <a:avLst/>
          </a:prstGeom>
        </p:spPr>
      </p:pic>
    </p:spTree>
    <p:extLst>
      <p:ext uri="{BB962C8B-B14F-4D97-AF65-F5344CB8AC3E}">
        <p14:creationId xmlns:p14="http://schemas.microsoft.com/office/powerpoint/2010/main" val="2501765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0" y="365125"/>
            <a:ext cx="12192000" cy="1325563"/>
          </a:xfrm>
          <a:prstGeom prst="rect">
            <a:avLst/>
          </a:prstGeom>
        </p:spPr>
        <p:txBody>
          <a:bodyPr spcFirstLastPara="1" vert="horz" wrap="square" lIns="121900" tIns="121900" rIns="121900" bIns="121900" rtlCol="0" anchor="b" anchorCtr="0">
            <a:noAutofit/>
          </a:bodyPr>
          <a:lstStyle/>
          <a:p>
            <a:pPr algn="ctr"/>
            <a:r>
              <a:rPr lang="en" dirty="0"/>
              <a:t>Models of Organizational Change</a:t>
            </a:r>
            <a:endParaRPr dirty="0"/>
          </a:p>
        </p:txBody>
      </p:sp>
      <p:pic>
        <p:nvPicPr>
          <p:cNvPr id="62" name="Google Shape;62;p14"/>
          <p:cNvPicPr preferRelativeResize="0"/>
          <p:nvPr/>
        </p:nvPicPr>
        <p:blipFill>
          <a:blip r:embed="rId3">
            <a:alphaModFix/>
          </a:blip>
          <a:stretch>
            <a:fillRect/>
          </a:stretch>
        </p:blipFill>
        <p:spPr>
          <a:xfrm>
            <a:off x="4572966" y="2420983"/>
            <a:ext cx="3046067" cy="2944533"/>
          </a:xfrm>
          <a:prstGeom prst="rect">
            <a:avLst/>
          </a:prstGeom>
          <a:noFill/>
          <a:ln>
            <a:noFill/>
          </a:ln>
        </p:spPr>
      </p:pic>
      <p:sp>
        <p:nvSpPr>
          <p:cNvPr id="7" name="Text Placeholder 3">
            <a:extLst>
              <a:ext uri="{FF2B5EF4-FFF2-40B4-BE49-F238E27FC236}">
                <a16:creationId xmlns:a16="http://schemas.microsoft.com/office/drawing/2014/main" id="{2BEABDED-8240-5946-947B-ED456FDED5FB}"/>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sp>
        <p:nvSpPr>
          <p:cNvPr id="8" name="Date Placeholder 3">
            <a:extLst>
              <a:ext uri="{FF2B5EF4-FFF2-40B4-BE49-F238E27FC236}">
                <a16:creationId xmlns:a16="http://schemas.microsoft.com/office/drawing/2014/main" id="{F769A11B-90AC-C24A-8992-B636B5267D32}"/>
              </a:ext>
            </a:extLst>
          </p:cNvPr>
          <p:cNvSpPr>
            <a:spLocks noGrp="1"/>
          </p:cNvSpPr>
          <p:nvPr>
            <p:ph type="dt" sz="half" idx="10"/>
          </p:nvPr>
        </p:nvSpPr>
        <p:spPr>
          <a:xfrm>
            <a:off x="838200" y="6356350"/>
            <a:ext cx="2743200" cy="365125"/>
          </a:xfrm>
        </p:spPr>
        <p:txBody>
          <a:bodyPr/>
          <a:lstStyle/>
          <a:p>
            <a:r>
              <a:rPr lang="en-US" dirty="0"/>
              <a:t>Departmental Action Team Project</a:t>
            </a:r>
          </a:p>
        </p:txBody>
      </p:sp>
      <p:sp>
        <p:nvSpPr>
          <p:cNvPr id="9" name="Slide Number Placeholder 4">
            <a:extLst>
              <a:ext uri="{FF2B5EF4-FFF2-40B4-BE49-F238E27FC236}">
                <a16:creationId xmlns:a16="http://schemas.microsoft.com/office/drawing/2014/main" id="{BA406B32-DBD8-0343-AE70-83858F3A2B57}"/>
              </a:ext>
            </a:extLst>
          </p:cNvPr>
          <p:cNvSpPr>
            <a:spLocks noGrp="1"/>
          </p:cNvSpPr>
          <p:nvPr>
            <p:ph type="sldNum" sz="quarter" idx="12"/>
          </p:nvPr>
        </p:nvSpPr>
        <p:spPr>
          <a:xfrm>
            <a:off x="8610600" y="6356350"/>
            <a:ext cx="2743200" cy="365125"/>
          </a:xfrm>
        </p:spPr>
        <p:txBody>
          <a:bodyPr/>
          <a:lstStyle/>
          <a:p>
            <a:r>
              <a:rPr lang="en-US" dirty="0"/>
              <a:t>DAT Digital Toolkit | 7.1</a:t>
            </a:r>
          </a:p>
        </p:txBody>
      </p:sp>
      <p:sp>
        <p:nvSpPr>
          <p:cNvPr id="10" name="Text Placeholder 7">
            <a:extLst>
              <a:ext uri="{FF2B5EF4-FFF2-40B4-BE49-F238E27FC236}">
                <a16:creationId xmlns:a16="http://schemas.microsoft.com/office/drawing/2014/main" id="{14FEC958-2C6E-EC44-9188-459531AAE251}"/>
              </a:ext>
            </a:extLst>
          </p:cNvPr>
          <p:cNvSpPr txBox="1">
            <a:spLocks/>
          </p:cNvSpPr>
          <p:nvPr/>
        </p:nvSpPr>
        <p:spPr>
          <a:xfrm>
            <a:off x="1" y="1687714"/>
            <a:ext cx="12192000" cy="3651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pPr>
            <a:r>
              <a:rPr lang="en-US" dirty="0">
                <a:ea typeface="Droid Serif"/>
                <a:cs typeface="Droid Serif"/>
                <a:sym typeface="Droid Serif"/>
              </a:rPr>
              <a:t>Characteristics and Applications</a:t>
            </a:r>
          </a:p>
        </p:txBody>
      </p:sp>
      <p:pic>
        <p:nvPicPr>
          <p:cNvPr id="11" name="Graphic 10">
            <a:extLst>
              <a:ext uri="{FF2B5EF4-FFF2-40B4-BE49-F238E27FC236}">
                <a16:creationId xmlns:a16="http://schemas.microsoft.com/office/drawing/2014/main" id="{F6FEA956-D773-EA49-8019-FE10E52DCE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308827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23210" y="2140417"/>
            <a:ext cx="10515600" cy="3330990"/>
          </a:xfrm>
        </p:spPr>
        <p:txBody>
          <a:bodyPr>
            <a:normAutofit/>
          </a:bodyPr>
          <a:lstStyle/>
          <a:p>
            <a:pPr lvl="0">
              <a:spcBef>
                <a:spcPts val="0"/>
              </a:spcBef>
              <a:spcAft>
                <a:spcPts val="0"/>
              </a:spcAft>
              <a:buSzPct val="100000"/>
            </a:pPr>
            <a:r>
              <a:rPr lang="en-US" sz="2000" dirty="0"/>
              <a:t>Change is driven by incentives and rewards</a:t>
            </a:r>
          </a:p>
          <a:p>
            <a:pPr marL="0" lvl="0" indent="0">
              <a:spcBef>
                <a:spcPts val="0"/>
              </a:spcBef>
              <a:spcAft>
                <a:spcPts val="0"/>
              </a:spcAft>
              <a:buSzPct val="100000"/>
              <a:buNone/>
            </a:pPr>
            <a:endParaRPr lang="en-US" sz="2000" dirty="0"/>
          </a:p>
          <a:p>
            <a:pPr lvl="0">
              <a:spcBef>
                <a:spcPts val="0"/>
              </a:spcBef>
              <a:spcAft>
                <a:spcPts val="0"/>
              </a:spcAft>
              <a:buSzPct val="100000"/>
            </a:pPr>
            <a:r>
              <a:rPr lang="en-US" sz="2000" dirty="0"/>
              <a:t>Leaders determine the changes necessary - “change master” metaphor for change agent</a:t>
            </a:r>
            <a:br>
              <a:rPr lang="en-US" sz="2000" dirty="0"/>
            </a:br>
            <a:endParaRPr lang="en-US" sz="2000" dirty="0"/>
          </a:p>
          <a:p>
            <a:pPr lvl="0">
              <a:spcBef>
                <a:spcPts val="0"/>
              </a:spcBef>
              <a:spcAft>
                <a:spcPts val="0"/>
              </a:spcAft>
              <a:buSzPct val="100000"/>
            </a:pPr>
            <a:r>
              <a:rPr lang="en-US" sz="2000" dirty="0"/>
              <a:t>Irrationality of humans is ignored</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7.2</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Scientific Management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71828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SzPts val="1800"/>
              <a:buNone/>
            </a:pPr>
            <a:r>
              <a:rPr lang="en" sz="2000" dirty="0"/>
              <a:t>Characteristics of this perspective on change include:</a:t>
            </a:r>
            <a:endParaRPr lang="en-US" sz="2000" dirty="0"/>
          </a:p>
        </p:txBody>
      </p:sp>
      <p:sp>
        <p:nvSpPr>
          <p:cNvPr id="11" name="Text Placeholder 3">
            <a:extLst>
              <a:ext uri="{FF2B5EF4-FFF2-40B4-BE49-F238E27FC236}">
                <a16:creationId xmlns:a16="http://schemas.microsoft.com/office/drawing/2014/main" id="{9152B279-C1D1-DF42-9362-4FD49CB80B66}"/>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2661ADC9-D29B-864D-8FB1-B47D2B915B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78762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ct val="100000"/>
            </a:pPr>
            <a:r>
              <a:rPr lang="en-US" sz="2000" dirty="0"/>
              <a:t>Addressing incentives/rewards</a:t>
            </a:r>
            <a:br>
              <a:rPr lang="en-US" sz="2000" dirty="0"/>
            </a:br>
            <a:endParaRPr lang="en-US" sz="2000" dirty="0"/>
          </a:p>
          <a:p>
            <a:pPr marL="457200" lvl="0" indent="-342900">
              <a:spcBef>
                <a:spcPts val="0"/>
              </a:spcBef>
              <a:spcAft>
                <a:spcPts val="0"/>
              </a:spcAft>
              <a:buSzPct val="100000"/>
            </a:pPr>
            <a:r>
              <a:rPr lang="en-US" sz="2000" dirty="0"/>
              <a:t>Creating professional development opportunities</a:t>
            </a:r>
            <a:br>
              <a:rPr lang="en-US" sz="2000" dirty="0"/>
            </a:br>
            <a:endParaRPr lang="en-US" sz="2000" dirty="0"/>
          </a:p>
          <a:p>
            <a:pPr marL="457200" lvl="0" indent="-342900">
              <a:spcBef>
                <a:spcPts val="0"/>
              </a:spcBef>
              <a:spcAft>
                <a:spcPts val="0"/>
              </a:spcAft>
              <a:buSzPct val="100000"/>
            </a:pPr>
            <a:r>
              <a:rPr lang="en-US" sz="2000" dirty="0"/>
              <a:t>Identifying and address structural aspects that impact the change</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7.3</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Scientific Management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2000" dirty="0"/>
              <a:t>These kinds of communication and strategies are aligned with the scientific management model:</a:t>
            </a:r>
          </a:p>
        </p:txBody>
      </p:sp>
      <p:sp>
        <p:nvSpPr>
          <p:cNvPr id="10" name="Text Placeholder 3">
            <a:extLst>
              <a:ext uri="{FF2B5EF4-FFF2-40B4-BE49-F238E27FC236}">
                <a16:creationId xmlns:a16="http://schemas.microsoft.com/office/drawing/2014/main" id="{DDCDF0EF-EDDC-344E-ACB6-EA1F49E7ED6C}"/>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E05270A1-FBA9-C848-ACBC-24F5A31EB9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9829213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943130" y="2290318"/>
            <a:ext cx="10515600" cy="4023825"/>
          </a:xfrm>
        </p:spPr>
        <p:txBody>
          <a:bodyPr>
            <a:normAutofit/>
          </a:bodyPr>
          <a:lstStyle/>
          <a:p>
            <a:pPr lvl="0">
              <a:spcBef>
                <a:spcPts val="0"/>
              </a:spcBef>
              <a:spcAft>
                <a:spcPts val="0"/>
              </a:spcAft>
              <a:buSzPct val="100000"/>
            </a:pPr>
            <a:r>
              <a:rPr lang="en-US" sz="2000" dirty="0"/>
              <a:t>Change is driven by collective action: coalition building, identifying allies, creating collective visions, negotiating</a:t>
            </a:r>
            <a:br>
              <a:rPr lang="en-US" sz="2000" dirty="0"/>
            </a:br>
            <a:endParaRPr lang="en-US" sz="2000" dirty="0"/>
          </a:p>
          <a:p>
            <a:pPr lvl="0">
              <a:spcBef>
                <a:spcPts val="0"/>
              </a:spcBef>
              <a:spcAft>
                <a:spcPts val="0"/>
              </a:spcAft>
              <a:buSzPct val="100000"/>
            </a:pPr>
            <a:r>
              <a:rPr lang="en-US" sz="2000" dirty="0"/>
              <a:t>Individuals resist change when they do not perceive it to serve their interests, so address WIIFM (What’s in it for me?)</a:t>
            </a:r>
            <a:br>
              <a:rPr lang="en-US" sz="2000" dirty="0"/>
            </a:br>
            <a:endParaRPr lang="en-US" sz="2000" dirty="0"/>
          </a:p>
          <a:p>
            <a:pPr lvl="0">
              <a:spcBef>
                <a:spcPts val="0"/>
              </a:spcBef>
              <a:spcAft>
                <a:spcPts val="0"/>
              </a:spcAft>
              <a:buSzPct val="100000"/>
            </a:pPr>
            <a:r>
              <a:rPr lang="en-US" sz="2000" dirty="0"/>
              <a:t>Address HMWIIIFM (How much work is in it for me)?</a:t>
            </a:r>
            <a:br>
              <a:rPr lang="en-US" sz="2000" dirty="0"/>
            </a:br>
            <a:endParaRPr lang="en-US" sz="2000" dirty="0"/>
          </a:p>
          <a:p>
            <a:pPr lvl="0">
              <a:spcBef>
                <a:spcPts val="0"/>
              </a:spcBef>
              <a:spcAft>
                <a:spcPts val="0"/>
              </a:spcAft>
              <a:buSzPct val="100000"/>
            </a:pPr>
            <a:r>
              <a:rPr lang="en-US" sz="2000" dirty="0"/>
              <a:t>Knowing who makes decisions reduces conflict</a:t>
            </a:r>
          </a:p>
          <a:p>
            <a:pPr lvl="1">
              <a:spcBef>
                <a:spcPts val="0"/>
              </a:spcBef>
              <a:spcAft>
                <a:spcPts val="0"/>
              </a:spcAft>
              <a:buSzPct val="100000"/>
            </a:pPr>
            <a:r>
              <a:rPr lang="en-US" sz="2000" dirty="0"/>
              <a:t>Is our role to inform, recommend, or decide?</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7.4</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Political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73327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SzPts val="1800"/>
              <a:buNone/>
            </a:pPr>
            <a:r>
              <a:rPr lang="en" sz="2000" dirty="0"/>
              <a:t>Characteristics of this perspective on change include:</a:t>
            </a:r>
            <a:endParaRPr lang="en-US" sz="2000" dirty="0"/>
          </a:p>
        </p:txBody>
      </p:sp>
      <p:sp>
        <p:nvSpPr>
          <p:cNvPr id="10" name="Text Placeholder 3">
            <a:extLst>
              <a:ext uri="{FF2B5EF4-FFF2-40B4-BE49-F238E27FC236}">
                <a16:creationId xmlns:a16="http://schemas.microsoft.com/office/drawing/2014/main" id="{2FD3D9EA-D097-8645-B356-23EDC778B397}"/>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BA68A097-C520-3540-A957-FE0CD723DE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2488188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ct val="100000"/>
            </a:pPr>
            <a:r>
              <a:rPr lang="en-US" sz="2000" dirty="0"/>
              <a:t>What is the mission?</a:t>
            </a:r>
          </a:p>
          <a:p>
            <a:pPr marL="457200" lvl="0" indent="-342900">
              <a:spcBef>
                <a:spcPts val="1600"/>
              </a:spcBef>
              <a:spcAft>
                <a:spcPts val="0"/>
              </a:spcAft>
              <a:buSzPct val="100000"/>
            </a:pPr>
            <a:r>
              <a:rPr lang="en-US" sz="2000" dirty="0"/>
              <a:t>What are your goals?</a:t>
            </a:r>
            <a:br>
              <a:rPr lang="en-US" sz="2000" dirty="0"/>
            </a:br>
            <a:endParaRPr lang="en-US" sz="2000" dirty="0"/>
          </a:p>
          <a:p>
            <a:pPr marL="457200" lvl="0" indent="-342900">
              <a:spcBef>
                <a:spcPts val="0"/>
              </a:spcBef>
              <a:spcAft>
                <a:spcPts val="0"/>
              </a:spcAft>
              <a:buSzPct val="100000"/>
            </a:pPr>
            <a:r>
              <a:rPr lang="en-US" sz="2000" dirty="0"/>
              <a:t>What is the timeline?</a:t>
            </a:r>
            <a:br>
              <a:rPr lang="en-US" sz="2000" dirty="0"/>
            </a:br>
            <a:endParaRPr lang="en-US" sz="2000" dirty="0"/>
          </a:p>
          <a:p>
            <a:pPr marL="457200" lvl="0" indent="-342900">
              <a:spcBef>
                <a:spcPts val="0"/>
              </a:spcBef>
              <a:spcAft>
                <a:spcPts val="0"/>
              </a:spcAft>
              <a:buSzPct val="100000"/>
            </a:pPr>
            <a:r>
              <a:rPr lang="en-US" sz="2000" dirty="0"/>
              <a:t>How is stakeholder input being used?</a:t>
            </a:r>
            <a:br>
              <a:rPr lang="en-US" sz="2000" dirty="0"/>
            </a:br>
            <a:endParaRPr lang="en-US" sz="2000" dirty="0"/>
          </a:p>
          <a:p>
            <a:pPr marL="457200" lvl="0" indent="-342900">
              <a:spcBef>
                <a:spcPts val="0"/>
              </a:spcBef>
              <a:spcAft>
                <a:spcPts val="0"/>
              </a:spcAft>
              <a:buSzPct val="100000"/>
            </a:pPr>
            <a:r>
              <a:rPr lang="en-US" sz="2000" dirty="0"/>
              <a:t>At what points do you inform, recommend, or decide?</a:t>
            </a:r>
            <a:br>
              <a:rPr lang="en-US" sz="2000" dirty="0"/>
            </a:br>
            <a:endParaRPr lang="en-US" sz="2000" dirty="0"/>
          </a:p>
          <a:p>
            <a:pPr marL="457200" lvl="0" indent="-342900">
              <a:spcBef>
                <a:spcPts val="0"/>
              </a:spcBef>
              <a:spcAft>
                <a:spcPts val="0"/>
              </a:spcAft>
              <a:buSzPct val="100000"/>
            </a:pPr>
            <a:r>
              <a:rPr lang="en-US" sz="2000" dirty="0"/>
              <a:t>At what points are others informing, recommending, and deciding?</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7.5</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Political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These communication objectives are aligned with the political model:</a:t>
            </a:r>
          </a:p>
        </p:txBody>
      </p:sp>
      <p:sp>
        <p:nvSpPr>
          <p:cNvPr id="10" name="Text Placeholder 3">
            <a:extLst>
              <a:ext uri="{FF2B5EF4-FFF2-40B4-BE49-F238E27FC236}">
                <a16:creationId xmlns:a16="http://schemas.microsoft.com/office/drawing/2014/main" id="{BB9212DE-8743-1C40-8DCD-5B681265AC5C}"/>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DFFE7500-40E6-1C4C-8C20-99B39924F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228500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0"/>
              </a:spcBef>
              <a:spcAft>
                <a:spcPts val="0"/>
              </a:spcAft>
              <a:buSzPts val="1800"/>
            </a:pPr>
            <a:r>
              <a:rPr lang="en-US" sz="2000" dirty="0"/>
              <a:t>Change is driven by </a:t>
            </a:r>
            <a:r>
              <a:rPr lang="en-US" sz="2000" i="1" dirty="0"/>
              <a:t>cognitive dissonance</a:t>
            </a:r>
            <a:r>
              <a:rPr lang="en-US" sz="2000" dirty="0"/>
              <a:t>, inconsistencies in thinking</a:t>
            </a:r>
            <a:br>
              <a:rPr lang="en-US" sz="2000" dirty="0"/>
            </a:br>
            <a:endParaRPr lang="en-US" sz="2000" dirty="0"/>
          </a:p>
          <a:p>
            <a:pPr marL="457200" lvl="0" indent="-342900">
              <a:spcBef>
                <a:spcPts val="0"/>
              </a:spcBef>
              <a:spcAft>
                <a:spcPts val="0"/>
              </a:spcAft>
              <a:buSzPts val="1800"/>
            </a:pPr>
            <a:r>
              <a:rPr lang="en-US" sz="2000" dirty="0"/>
              <a:t>Individuals resist change when: </a:t>
            </a:r>
          </a:p>
          <a:p>
            <a:pPr marL="914400" lvl="1" indent="-342900">
              <a:spcBef>
                <a:spcPts val="0"/>
              </a:spcBef>
              <a:spcAft>
                <a:spcPts val="0"/>
              </a:spcAft>
              <a:buSzPts val="1800"/>
            </a:pPr>
            <a:r>
              <a:rPr lang="en-US" sz="2000" dirty="0"/>
              <a:t>They do not truly understand the change </a:t>
            </a:r>
          </a:p>
          <a:p>
            <a:pPr marL="914400" lvl="1" indent="-342900">
              <a:spcBef>
                <a:spcPts val="0"/>
              </a:spcBef>
              <a:spcAft>
                <a:spcPts val="0"/>
              </a:spcAft>
              <a:buSzPts val="1800"/>
            </a:pPr>
            <a:r>
              <a:rPr lang="en-US" sz="2000" dirty="0"/>
              <a:t>They do not understand how to integrate it into existing structures</a:t>
            </a:r>
            <a:br>
              <a:rPr lang="en-US" sz="2000" dirty="0"/>
            </a:br>
            <a:endParaRPr lang="en-US" sz="2000" dirty="0"/>
          </a:p>
          <a:p>
            <a:pPr marL="457200" lvl="0" indent="-342900">
              <a:spcBef>
                <a:spcPts val="0"/>
              </a:spcBef>
              <a:spcAft>
                <a:spcPts val="0"/>
              </a:spcAft>
              <a:buSzPts val="1800"/>
            </a:pPr>
            <a:r>
              <a:rPr lang="en-US" sz="2000" dirty="0"/>
              <a:t>Simply “telling” isn’t an effective way to change thinking</a:t>
            </a:r>
            <a:br>
              <a:rPr lang="en-US" sz="2000" dirty="0"/>
            </a:br>
            <a:endParaRPr lang="en-US" sz="2000" dirty="0"/>
          </a:p>
          <a:p>
            <a:pPr marL="457200" lvl="0" indent="-342900">
              <a:spcBef>
                <a:spcPts val="0"/>
              </a:spcBef>
              <a:spcAft>
                <a:spcPts val="0"/>
              </a:spcAft>
              <a:buSzPts val="1800"/>
            </a:pPr>
            <a:r>
              <a:rPr lang="en-US" sz="2000" dirty="0"/>
              <a:t>Asking probing questions helps elicit others’ thinking</a:t>
            </a:r>
          </a:p>
          <a:p>
            <a:pPr marL="914400" lvl="1" indent="-342900">
              <a:spcBef>
                <a:spcPts val="0"/>
              </a:spcBef>
              <a:spcAft>
                <a:spcPts val="0"/>
              </a:spcAft>
              <a:buSzPts val="1800"/>
            </a:pPr>
            <a:r>
              <a:rPr lang="en-US" sz="2000" dirty="0"/>
              <a:t>“Can you help me understand your reasoning?”</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7.6</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Social Cognition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buNone/>
            </a:pPr>
            <a:r>
              <a:rPr lang="en" sz="2000" dirty="0"/>
              <a:t>Characteristics of this perspective on change include:</a:t>
            </a:r>
          </a:p>
        </p:txBody>
      </p:sp>
      <p:sp>
        <p:nvSpPr>
          <p:cNvPr id="10" name="Text Placeholder 3">
            <a:extLst>
              <a:ext uri="{FF2B5EF4-FFF2-40B4-BE49-F238E27FC236}">
                <a16:creationId xmlns:a16="http://schemas.microsoft.com/office/drawing/2014/main" id="{A720FE8E-FC63-524D-B14D-1E1B05861FAE}"/>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4A3BF891-C4F2-BB46-87E6-AE24F9325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3147018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ct val="100000"/>
            </a:pPr>
            <a:r>
              <a:rPr lang="en-US" sz="2000" dirty="0"/>
              <a:t>How is the other person understanding what’s going on? </a:t>
            </a:r>
            <a:br>
              <a:rPr lang="en-US" sz="2000" dirty="0"/>
            </a:br>
            <a:endParaRPr lang="en-US" sz="2000" dirty="0"/>
          </a:p>
          <a:p>
            <a:pPr marL="457200" lvl="0" indent="-342900">
              <a:spcBef>
                <a:spcPts val="0"/>
              </a:spcBef>
              <a:spcAft>
                <a:spcPts val="0"/>
              </a:spcAft>
              <a:buSzPct val="100000"/>
            </a:pPr>
            <a:r>
              <a:rPr lang="en-US" sz="2000" dirty="0"/>
              <a:t>How is my thinking different?</a:t>
            </a:r>
            <a:br>
              <a:rPr lang="en-US" sz="2000" dirty="0"/>
            </a:br>
            <a:endParaRPr lang="en-US" sz="2000" dirty="0"/>
          </a:p>
          <a:p>
            <a:pPr marL="457200" lvl="0" indent="-342900">
              <a:spcBef>
                <a:spcPts val="0"/>
              </a:spcBef>
              <a:spcAft>
                <a:spcPts val="0"/>
              </a:spcAft>
              <a:buSzPct val="100000"/>
            </a:pPr>
            <a:r>
              <a:rPr lang="en-US" sz="2000" dirty="0"/>
              <a:t>What forms of evidence would help them understand it differently?</a:t>
            </a:r>
          </a:p>
          <a:p>
            <a:pPr marL="914400" lvl="1" indent="-342900">
              <a:spcBef>
                <a:spcPts val="0"/>
              </a:spcBef>
              <a:spcAft>
                <a:spcPts val="0"/>
              </a:spcAft>
              <a:buSzPct val="100000"/>
            </a:pPr>
            <a:r>
              <a:rPr lang="en-US" sz="2000" dirty="0"/>
              <a:t>Data</a:t>
            </a:r>
          </a:p>
          <a:p>
            <a:pPr marL="914400" lvl="1" indent="-342900">
              <a:spcBef>
                <a:spcPts val="0"/>
              </a:spcBef>
              <a:spcAft>
                <a:spcPts val="0"/>
              </a:spcAft>
              <a:buSzPct val="100000"/>
            </a:pPr>
            <a:r>
              <a:rPr lang="en-US" sz="2000" dirty="0"/>
              <a:t>Anecdote</a:t>
            </a:r>
          </a:p>
          <a:p>
            <a:pPr marL="914400" lvl="1" indent="-342900">
              <a:spcBef>
                <a:spcPts val="0"/>
              </a:spcBef>
              <a:spcAft>
                <a:spcPts val="0"/>
              </a:spcAft>
              <a:buSzPct val="100000"/>
            </a:pPr>
            <a:r>
              <a:rPr lang="en-US" sz="2000" dirty="0"/>
              <a:t>Research literature</a:t>
            </a:r>
          </a:p>
          <a:p>
            <a:pPr marL="914400" lvl="1" indent="-342900">
              <a:spcBef>
                <a:spcPts val="0"/>
              </a:spcBef>
              <a:spcAft>
                <a:spcPts val="0"/>
              </a:spcAft>
              <a:buSzPct val="100000"/>
            </a:pPr>
            <a:r>
              <a:rPr lang="en-US" sz="2000" dirty="0"/>
              <a:t>Offering alternative interpretations</a:t>
            </a:r>
          </a:p>
          <a:p>
            <a:pPr marL="914400" lvl="1" indent="-342900">
              <a:spcBef>
                <a:spcPts val="0"/>
              </a:spcBef>
              <a:spcAft>
                <a:spcPts val="0"/>
              </a:spcAft>
              <a:buSzPct val="100000"/>
            </a:pPr>
            <a:r>
              <a:rPr lang="en-US" sz="2000" dirty="0"/>
              <a:t>Explaining motivation/rationale </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7.7</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Social Cognition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These communication objectives are aligned with the social cognition model:</a:t>
            </a:r>
          </a:p>
        </p:txBody>
      </p:sp>
      <p:sp>
        <p:nvSpPr>
          <p:cNvPr id="10" name="Text Placeholder 3">
            <a:extLst>
              <a:ext uri="{FF2B5EF4-FFF2-40B4-BE49-F238E27FC236}">
                <a16:creationId xmlns:a16="http://schemas.microsoft.com/office/drawing/2014/main" id="{7491CCEE-E9C1-1E4A-9534-3B40B5F08F22}"/>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A6DA2E97-6B48-014F-B23C-35970AB86B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892115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0"/>
              </a:spcBef>
              <a:spcAft>
                <a:spcPts val="0"/>
              </a:spcAft>
              <a:buSzPct val="100000"/>
            </a:pPr>
            <a:r>
              <a:rPr lang="en-US" sz="2000" dirty="0"/>
              <a:t>Resistance to change happens due to conflict in values</a:t>
            </a:r>
            <a:br>
              <a:rPr lang="en-US" sz="2000" dirty="0"/>
            </a:br>
            <a:endParaRPr lang="en-US" sz="2000" dirty="0"/>
          </a:p>
          <a:p>
            <a:pPr marL="457200" lvl="0" indent="-342900">
              <a:spcBef>
                <a:spcPts val="0"/>
              </a:spcBef>
              <a:spcAft>
                <a:spcPts val="0"/>
              </a:spcAft>
              <a:buSzPct val="100000"/>
            </a:pPr>
            <a:r>
              <a:rPr lang="en-US" sz="2000" dirty="0"/>
              <a:t>Changes are successful when they align with the existing culture</a:t>
            </a:r>
            <a:br>
              <a:rPr lang="en-US" sz="2000" dirty="0"/>
            </a:br>
            <a:endParaRPr lang="en-US" sz="2000" dirty="0"/>
          </a:p>
          <a:p>
            <a:pPr marL="457200" lvl="0" indent="-342900">
              <a:spcBef>
                <a:spcPts val="0"/>
              </a:spcBef>
              <a:spcAft>
                <a:spcPts val="0"/>
              </a:spcAft>
              <a:buSzPct val="100000"/>
            </a:pPr>
            <a:r>
              <a:rPr lang="en-US" sz="2000" dirty="0"/>
              <a:t>Understanding history and context can help infer values and culture</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7.8</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Cultural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2000" dirty="0"/>
              <a:t>Characteristics of this perspective on change include</a:t>
            </a:r>
            <a:r>
              <a:rPr lang="en-US" sz="2000" dirty="0"/>
              <a:t>:</a:t>
            </a:r>
          </a:p>
        </p:txBody>
      </p:sp>
      <p:sp>
        <p:nvSpPr>
          <p:cNvPr id="10" name="Text Placeholder 3">
            <a:extLst>
              <a:ext uri="{FF2B5EF4-FFF2-40B4-BE49-F238E27FC236}">
                <a16:creationId xmlns:a16="http://schemas.microsoft.com/office/drawing/2014/main" id="{9F7BC1E8-DC96-7843-AD10-B41D39994F64}"/>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A4B21C98-B36C-7A4E-9CCD-E2757D566A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6326183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ct val="100000"/>
            </a:pPr>
            <a:r>
              <a:rPr lang="en-US" sz="2000" dirty="0"/>
              <a:t>Looking at history to understand values (e.g., “Given our history of X, it sounds like we value Y.”) </a:t>
            </a:r>
          </a:p>
          <a:p>
            <a:pPr marL="457200" lvl="0" indent="-342900">
              <a:spcBef>
                <a:spcPts val="1600"/>
              </a:spcBef>
              <a:spcAft>
                <a:spcPts val="0"/>
              </a:spcAft>
              <a:buSzPct val="100000"/>
            </a:pPr>
            <a:r>
              <a:rPr lang="en-US" sz="2000" dirty="0"/>
              <a:t>Appealing to values (e.g., “As a community that values X, we can do Y”)</a:t>
            </a:r>
            <a:br>
              <a:rPr lang="en-US" sz="2000" dirty="0"/>
            </a:br>
            <a:endParaRPr lang="en-US" sz="2000" dirty="0"/>
          </a:p>
          <a:p>
            <a:pPr marL="457200" lvl="0" indent="-342900">
              <a:spcBef>
                <a:spcPts val="0"/>
              </a:spcBef>
              <a:spcAft>
                <a:spcPts val="0"/>
              </a:spcAft>
              <a:buSzPct val="100000"/>
            </a:pPr>
            <a:r>
              <a:rPr lang="en-US" sz="2000" dirty="0"/>
              <a:t>Making a bid to shift a mission</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7.9</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Cultural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These communication objectives are aligned with the cultural model:</a:t>
            </a:r>
          </a:p>
        </p:txBody>
      </p:sp>
      <p:sp>
        <p:nvSpPr>
          <p:cNvPr id="10" name="Text Placeholder 3">
            <a:extLst>
              <a:ext uri="{FF2B5EF4-FFF2-40B4-BE49-F238E27FC236}">
                <a16:creationId xmlns:a16="http://schemas.microsoft.com/office/drawing/2014/main" id="{6AE22727-B841-A44B-A79B-4CCBA4B16741}"/>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076599BB-A7C4-BB4E-B638-7365198215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454808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ct val="100000"/>
            </a:pPr>
            <a:r>
              <a:rPr lang="en-US" sz="2000" dirty="0"/>
              <a:t>Views change as a process of adaptation, prompted by the external environment</a:t>
            </a:r>
          </a:p>
          <a:p>
            <a:pPr marL="457200" lvl="0" indent="-342900">
              <a:spcBef>
                <a:spcPts val="1600"/>
              </a:spcBef>
              <a:spcAft>
                <a:spcPts val="0"/>
              </a:spcAft>
              <a:buSzPct val="100000"/>
            </a:pPr>
            <a:r>
              <a:rPr lang="en-US" sz="2000" dirty="0"/>
              <a:t>Emphasizes non-intentional change processes</a:t>
            </a:r>
          </a:p>
          <a:p>
            <a:pPr marL="457200" lvl="0" indent="-342900">
              <a:spcBef>
                <a:spcPts val="1600"/>
              </a:spcBef>
              <a:spcAft>
                <a:spcPts val="0"/>
              </a:spcAft>
              <a:buSzPct val="100000"/>
            </a:pPr>
            <a:r>
              <a:rPr lang="en-US" sz="2000" dirty="0"/>
              <a:t>Focuses on the systems context of change, including interactions with external organizations</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7.10</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Evolutionary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2000" dirty="0"/>
              <a:t>Characteristics of this perspective on change include</a:t>
            </a:r>
            <a:r>
              <a:rPr lang="en-US" sz="2000" dirty="0"/>
              <a:t>:</a:t>
            </a:r>
          </a:p>
        </p:txBody>
      </p:sp>
      <p:sp>
        <p:nvSpPr>
          <p:cNvPr id="10" name="Text Placeholder 3">
            <a:extLst>
              <a:ext uri="{FF2B5EF4-FFF2-40B4-BE49-F238E27FC236}">
                <a16:creationId xmlns:a16="http://schemas.microsoft.com/office/drawing/2014/main" id="{CBA827AE-126F-734E-AB9A-AFD9626A9ED5}"/>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8C854D8E-219F-0942-BEE1-1FAD5EB2E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58454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E32E1-4B6E-4708-B5C4-56E9B5039FC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39D1187A-7BB0-4FD5-B5FD-BF20D73A8BDA}"/>
              </a:ext>
            </a:extLst>
          </p:cNvPr>
          <p:cNvSpPr>
            <a:spLocks noGrp="1"/>
          </p:cNvSpPr>
          <p:nvPr>
            <p:ph type="sldNum" sz="quarter" idx="12"/>
          </p:nvPr>
        </p:nvSpPr>
        <p:spPr/>
        <p:txBody>
          <a:bodyPr/>
          <a:lstStyle/>
          <a:p>
            <a:r>
              <a:rPr lang="en-US" dirty="0"/>
              <a:t>DAT Digital Toolkit | 1.6</a:t>
            </a:r>
          </a:p>
        </p:txBody>
      </p:sp>
      <p:sp>
        <p:nvSpPr>
          <p:cNvPr id="9" name="Text Placeholder 4">
            <a:extLst>
              <a:ext uri="{FF2B5EF4-FFF2-40B4-BE49-F238E27FC236}">
                <a16:creationId xmlns:a16="http://schemas.microsoft.com/office/drawing/2014/main" id="{6E0C5D16-B82F-4E08-802A-C7FA00339093}"/>
              </a:ext>
            </a:extLst>
          </p:cNvPr>
          <p:cNvSpPr>
            <a:spLocks noGrp="1"/>
          </p:cNvSpPr>
          <p:nvPr>
            <p:ph type="body" sz="quarter" idx="13"/>
          </p:nvPr>
        </p:nvSpPr>
        <p:spPr>
          <a:xfrm>
            <a:off x="838201" y="1788160"/>
            <a:ext cx="3437020" cy="4441190"/>
          </a:xfrm>
        </p:spPr>
        <p:txBody>
          <a:bodyPr>
            <a:noAutofit/>
          </a:bodyPr>
          <a:lstStyle/>
          <a:p>
            <a:pPr marL="0" indent="0">
              <a:buNone/>
            </a:pPr>
            <a:r>
              <a:rPr lang="en-US" sz="1800" dirty="0"/>
              <a:t>Definitions:</a:t>
            </a:r>
            <a:br>
              <a:rPr lang="en-US" sz="1800" dirty="0"/>
            </a:br>
            <a:endParaRPr lang="en-US" sz="1800" dirty="0"/>
          </a:p>
          <a:p>
            <a:pPr marL="285750" indent="-285750">
              <a:spcBef>
                <a:spcPts val="0"/>
              </a:spcBef>
              <a:spcAft>
                <a:spcPts val="0"/>
              </a:spcAft>
            </a:pPr>
            <a:r>
              <a:rPr lang="en-US" sz="1800" dirty="0">
                <a:solidFill>
                  <a:schemeClr val="dk1"/>
                </a:solidFill>
              </a:rPr>
              <a:t>Recruit diverse members along many dimensions.</a:t>
            </a:r>
          </a:p>
          <a:p>
            <a:pPr marL="0" indent="0">
              <a:spcBef>
                <a:spcPts val="0"/>
              </a:spcBef>
              <a:spcAft>
                <a:spcPts val="0"/>
              </a:spcAft>
              <a:buNone/>
            </a:pPr>
            <a:endParaRPr lang="en-US" sz="1800" dirty="0">
              <a:solidFill>
                <a:schemeClr val="dk1"/>
              </a:solidFill>
            </a:endParaRPr>
          </a:p>
          <a:p>
            <a:pPr marL="285750" indent="-285750">
              <a:spcBef>
                <a:spcPts val="0"/>
              </a:spcBef>
              <a:spcAft>
                <a:spcPts val="0"/>
              </a:spcAft>
            </a:pPr>
            <a:r>
              <a:rPr lang="en-US" sz="1800" dirty="0"/>
              <a:t>Make a commitment to self and unit education and action.</a:t>
            </a:r>
          </a:p>
          <a:p>
            <a:pPr marL="0" indent="0">
              <a:spcBef>
                <a:spcPts val="0"/>
              </a:spcBef>
              <a:spcAft>
                <a:spcPts val="0"/>
              </a:spcAft>
              <a:buNone/>
            </a:pPr>
            <a:endParaRPr lang="en-US" sz="1800" dirty="0"/>
          </a:p>
          <a:p>
            <a:pPr marL="285750" indent="-285750">
              <a:spcBef>
                <a:spcPts val="0"/>
              </a:spcBef>
              <a:spcAft>
                <a:spcPts val="0"/>
              </a:spcAft>
            </a:pPr>
            <a:r>
              <a:rPr lang="en-US" sz="1800" dirty="0"/>
              <a:t>Recognize unintentional harm still impacts. </a:t>
            </a:r>
          </a:p>
          <a:p>
            <a:pPr marL="0" indent="0">
              <a:spcBef>
                <a:spcPts val="0"/>
              </a:spcBef>
              <a:spcAft>
                <a:spcPts val="0"/>
              </a:spcAft>
              <a:buNone/>
            </a:pPr>
            <a:endParaRPr lang="en-US" sz="1800" dirty="0"/>
          </a:p>
          <a:p>
            <a:pPr marL="285750" indent="-285750">
              <a:spcBef>
                <a:spcPts val="0"/>
              </a:spcBef>
              <a:spcAft>
                <a:spcPts val="0"/>
              </a:spcAft>
            </a:pPr>
            <a:r>
              <a:rPr lang="en-US" sz="1800" dirty="0">
                <a:solidFill>
                  <a:schemeClr val="dk1"/>
                </a:solidFill>
              </a:rPr>
              <a:t>Consider the impact of proposed changes on marginalized groups.</a:t>
            </a:r>
          </a:p>
        </p:txBody>
      </p:sp>
      <p:sp>
        <p:nvSpPr>
          <p:cNvPr id="12" name="Text Placeholder 7">
            <a:extLst>
              <a:ext uri="{FF2B5EF4-FFF2-40B4-BE49-F238E27FC236}">
                <a16:creationId xmlns:a16="http://schemas.microsoft.com/office/drawing/2014/main" id="{1829D870-7AE6-457D-89C2-A7666B850C83}"/>
              </a:ext>
            </a:extLst>
          </p:cNvPr>
          <p:cNvSpPr>
            <a:spLocks noGrp="1"/>
          </p:cNvSpPr>
          <p:nvPr>
            <p:ph type="body" sz="quarter" idx="16"/>
          </p:nvPr>
        </p:nvSpPr>
        <p:spPr>
          <a:xfrm>
            <a:off x="4377490" y="1788160"/>
            <a:ext cx="3437020" cy="4441190"/>
          </a:xfrm>
        </p:spPr>
        <p:txBody>
          <a:bodyPr>
            <a:noAutofit/>
          </a:bodyPr>
          <a:lstStyle/>
          <a:p>
            <a:pPr marL="0" indent="0">
              <a:buNone/>
            </a:pPr>
            <a:r>
              <a:rPr lang="en-US" sz="1800" dirty="0"/>
              <a:t>Benefits: </a:t>
            </a:r>
            <a:br>
              <a:rPr lang="en-US" sz="1800" dirty="0"/>
            </a:br>
            <a:endParaRPr lang="en-US" sz="1800" dirty="0"/>
          </a:p>
          <a:p>
            <a:pPr lvl="0">
              <a:spcBef>
                <a:spcPts val="0"/>
              </a:spcBef>
              <a:spcAft>
                <a:spcPts val="0"/>
              </a:spcAft>
            </a:pPr>
            <a:r>
              <a:rPr lang="en-US" sz="1800" dirty="0">
                <a:solidFill>
                  <a:schemeClr val="dk1"/>
                </a:solidFill>
              </a:rPr>
              <a:t>Diverse groups develop more creative, sustainable solutions. </a:t>
            </a:r>
          </a:p>
          <a:p>
            <a:pPr lvl="0">
              <a:spcBef>
                <a:spcPts val="0"/>
              </a:spcBef>
              <a:spcAft>
                <a:spcPts val="0"/>
              </a:spcAft>
            </a:pPr>
            <a:endParaRPr lang="en-US" sz="1800" dirty="0">
              <a:solidFill>
                <a:schemeClr val="dk1"/>
              </a:solidFill>
            </a:endParaRPr>
          </a:p>
          <a:p>
            <a:pPr lvl="0">
              <a:spcBef>
                <a:spcPts val="0"/>
              </a:spcBef>
              <a:spcAft>
                <a:spcPts val="0"/>
              </a:spcAft>
            </a:pPr>
            <a:r>
              <a:rPr lang="en-US" sz="1800" dirty="0">
                <a:solidFill>
                  <a:schemeClr val="dk1"/>
                </a:solidFill>
              </a:rPr>
              <a:t>A group committed to equity better serves a diversity of stakeholders.</a:t>
            </a:r>
          </a:p>
          <a:p>
            <a:endParaRPr lang="en-US" sz="1400" dirty="0"/>
          </a:p>
        </p:txBody>
      </p:sp>
      <p:sp>
        <p:nvSpPr>
          <p:cNvPr id="13" name="Text Placeholder 8">
            <a:extLst>
              <a:ext uri="{FF2B5EF4-FFF2-40B4-BE49-F238E27FC236}">
                <a16:creationId xmlns:a16="http://schemas.microsoft.com/office/drawing/2014/main" id="{621CE91F-7EA5-43A5-8DD6-B215CE87704B}"/>
              </a:ext>
            </a:extLst>
          </p:cNvPr>
          <p:cNvSpPr>
            <a:spLocks noGrp="1"/>
          </p:cNvSpPr>
          <p:nvPr>
            <p:ph type="body" sz="quarter" idx="17"/>
          </p:nvPr>
        </p:nvSpPr>
        <p:spPr>
          <a:xfrm>
            <a:off x="7916779" y="1788160"/>
            <a:ext cx="3437020" cy="4441190"/>
          </a:xfrm>
        </p:spPr>
        <p:txBody>
          <a:bodyPr>
            <a:noAutofit/>
          </a:bodyPr>
          <a:lstStyle/>
          <a:p>
            <a:pPr marL="0" indent="0">
              <a:buNone/>
            </a:pPr>
            <a:r>
              <a:rPr lang="en-US" sz="1800" dirty="0"/>
              <a:t>Challenges: </a:t>
            </a:r>
            <a:br>
              <a:rPr lang="en-US" sz="1800" dirty="0"/>
            </a:br>
            <a:endParaRPr lang="en-US" sz="1800" dirty="0"/>
          </a:p>
          <a:p>
            <a:pPr lvl="0">
              <a:spcBef>
                <a:spcPts val="0"/>
              </a:spcBef>
              <a:spcAft>
                <a:spcPts val="0"/>
              </a:spcAft>
            </a:pPr>
            <a:r>
              <a:rPr lang="en-US" sz="1800" dirty="0">
                <a:solidFill>
                  <a:schemeClr val="dk1"/>
                </a:solidFill>
              </a:rPr>
              <a:t>Many inequities are difficult to notice.</a:t>
            </a:r>
          </a:p>
          <a:p>
            <a:pPr lvl="0">
              <a:spcBef>
                <a:spcPts val="1600"/>
              </a:spcBef>
              <a:spcAft>
                <a:spcPts val="0"/>
              </a:spcAft>
            </a:pPr>
            <a:r>
              <a:rPr lang="en-US" sz="1800" dirty="0">
                <a:solidFill>
                  <a:schemeClr val="dk1"/>
                </a:solidFill>
              </a:rPr>
              <a:t>Reflecting on inclusion can give rise to strong emotion, defensiveness, and fear.</a:t>
            </a:r>
          </a:p>
          <a:p>
            <a:pPr lvl="0">
              <a:spcBef>
                <a:spcPts val="1600"/>
              </a:spcBef>
              <a:spcAft>
                <a:spcPts val="1600"/>
              </a:spcAft>
            </a:pPr>
            <a:r>
              <a:rPr lang="en-US" sz="1800" dirty="0">
                <a:solidFill>
                  <a:schemeClr val="dk1"/>
                </a:solidFill>
              </a:rPr>
              <a:t>Expertise and learning experiences may be needed to engage effectively in equity-focused work.</a:t>
            </a:r>
          </a:p>
        </p:txBody>
      </p:sp>
      <p:sp>
        <p:nvSpPr>
          <p:cNvPr id="10" name="Title 5">
            <a:extLst>
              <a:ext uri="{FF2B5EF4-FFF2-40B4-BE49-F238E27FC236}">
                <a16:creationId xmlns:a16="http://schemas.microsoft.com/office/drawing/2014/main" id="{32BD3FAC-96D4-47B5-8F85-8BDA279743FD}"/>
              </a:ext>
            </a:extLst>
          </p:cNvPr>
          <p:cNvSpPr>
            <a:spLocks noGrp="1"/>
          </p:cNvSpPr>
          <p:nvPr>
            <p:ph type="title"/>
          </p:nvPr>
        </p:nvSpPr>
        <p:spPr/>
        <p:txBody>
          <a:bodyPr>
            <a:normAutofit fontScale="90000"/>
          </a:bodyPr>
          <a:lstStyle/>
          <a:p>
            <a:r>
              <a:rPr lang="en" sz="3200" dirty="0"/>
              <a:t>Work is grounded in a commitment to equity, inclusion, and social justice. </a:t>
            </a:r>
            <a:endParaRPr lang="en-US" sz="3200" dirty="0"/>
          </a:p>
        </p:txBody>
      </p:sp>
      <p:sp>
        <p:nvSpPr>
          <p:cNvPr id="4" name="Text Placeholder 3">
            <a:extLst>
              <a:ext uri="{FF2B5EF4-FFF2-40B4-BE49-F238E27FC236}">
                <a16:creationId xmlns:a16="http://schemas.microsoft.com/office/drawing/2014/main" id="{E8211011-C0A0-4D11-8BE2-D744A453317E}"/>
              </a:ext>
            </a:extLst>
          </p:cNvPr>
          <p:cNvSpPr>
            <a:spLocks noGrp="1"/>
          </p:cNvSpPr>
          <p:nvPr>
            <p:ph type="body" sz="quarter" idx="18"/>
          </p:nvPr>
        </p:nvSpPr>
        <p:spPr/>
        <p:txBody>
          <a:bodyPr/>
          <a:lstStyle/>
          <a:p>
            <a:r>
              <a:rPr lang="en" dirty="0"/>
              <a:t>DAT Core Principle 6</a:t>
            </a:r>
            <a:endParaRPr lang="en-US" dirty="0"/>
          </a:p>
        </p:txBody>
      </p:sp>
      <p:pic>
        <p:nvPicPr>
          <p:cNvPr id="11" name="Graphic 10">
            <a:extLst>
              <a:ext uri="{FF2B5EF4-FFF2-40B4-BE49-F238E27FC236}">
                <a16:creationId xmlns:a16="http://schemas.microsoft.com/office/drawing/2014/main" id="{A2877956-08B4-D848-B549-408B9D58E8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854906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ct val="100000"/>
            </a:pPr>
            <a:r>
              <a:rPr lang="en-US" sz="2000" dirty="0"/>
              <a:t>Describing external forces that are creating pressure for change</a:t>
            </a:r>
          </a:p>
          <a:p>
            <a:pPr marL="457200" lvl="0" indent="-342900">
              <a:spcBef>
                <a:spcPts val="1600"/>
              </a:spcBef>
              <a:spcAft>
                <a:spcPts val="0"/>
              </a:spcAft>
              <a:buSzPct val="100000"/>
            </a:pPr>
            <a:r>
              <a:rPr lang="en-US" sz="2000" dirty="0"/>
              <a:t>Pointing to support for change from disciplinary societies, reports</a:t>
            </a:r>
          </a:p>
          <a:p>
            <a:pPr marL="457200" lvl="0" indent="-342900">
              <a:spcBef>
                <a:spcPts val="1600"/>
              </a:spcBef>
              <a:spcAft>
                <a:spcPts val="0"/>
              </a:spcAft>
              <a:buSzPct val="100000"/>
            </a:pPr>
            <a:r>
              <a:rPr lang="en-US" sz="2000" dirty="0"/>
              <a:t>Focusing on developing infrastructure that can respond effectively to outside changes</a:t>
            </a:r>
          </a:p>
          <a:p>
            <a:pPr marL="457200" lvl="0" indent="-342900">
              <a:spcBef>
                <a:spcPts val="1600"/>
              </a:spcBef>
              <a:spcAft>
                <a:spcPts val="0"/>
              </a:spcAft>
              <a:buSzPct val="100000"/>
            </a:pPr>
            <a:r>
              <a:rPr lang="en-US" sz="2000" dirty="0"/>
              <a:t>Using visuals to show the system in which the change effort is occurring</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7.11</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Evolutionary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These strategies and communication objectives are aligned with the evolutionary model:</a:t>
            </a:r>
          </a:p>
        </p:txBody>
      </p:sp>
      <p:sp>
        <p:nvSpPr>
          <p:cNvPr id="11" name="Text Placeholder 3">
            <a:extLst>
              <a:ext uri="{FF2B5EF4-FFF2-40B4-BE49-F238E27FC236}">
                <a16:creationId xmlns:a16="http://schemas.microsoft.com/office/drawing/2014/main" id="{F989FEE7-52A2-364A-9D04-E2DCECD556F8}"/>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9161DCDF-4449-414C-B49F-8AC01A24C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968070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ts val="1800"/>
            </a:pPr>
            <a:r>
              <a:rPr lang="en-US" sz="2000" dirty="0"/>
              <a:t>A focus on appearing similar to peer institutions; maintaining status</a:t>
            </a:r>
          </a:p>
          <a:p>
            <a:pPr marL="457200" lvl="0" indent="-342900">
              <a:spcBef>
                <a:spcPts val="1600"/>
              </a:spcBef>
              <a:spcAft>
                <a:spcPts val="0"/>
              </a:spcAft>
              <a:buSzPts val="1800"/>
            </a:pPr>
            <a:r>
              <a:rPr lang="en-US" sz="2000" dirty="0"/>
              <a:t>Change is often reactive and focused on developing new organization-wide norms</a:t>
            </a:r>
          </a:p>
          <a:p>
            <a:pPr marL="457200" lvl="0" indent="-342900">
              <a:spcBef>
                <a:spcPts val="1600"/>
              </a:spcBef>
              <a:spcAft>
                <a:spcPts val="0"/>
              </a:spcAft>
              <a:buSzPts val="1800"/>
            </a:pPr>
            <a:r>
              <a:rPr lang="en-US" sz="2000" dirty="0"/>
              <a:t>Connections to institutional entrepreneurship / academic capitalism initiatives</a:t>
            </a:r>
          </a:p>
          <a:p>
            <a:pPr marL="457200" lvl="0" indent="-342900">
              <a:spcBef>
                <a:spcPts val="1600"/>
              </a:spcBef>
              <a:spcAft>
                <a:spcPts val="0"/>
              </a:spcAft>
              <a:buSzPts val="1800"/>
            </a:pPr>
            <a:r>
              <a:rPr lang="en-US" sz="2000" dirty="0"/>
              <a:t>Recognizes the irrationality of unplanned change; may overemphasize the static nature of academia</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7.12</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Institutional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2000" dirty="0"/>
              <a:t>Characteristics of this perspective on change include</a:t>
            </a:r>
            <a:r>
              <a:rPr lang="en-US" sz="2000" dirty="0"/>
              <a:t>:</a:t>
            </a:r>
          </a:p>
        </p:txBody>
      </p:sp>
      <p:sp>
        <p:nvSpPr>
          <p:cNvPr id="10" name="Text Placeholder 3">
            <a:extLst>
              <a:ext uri="{FF2B5EF4-FFF2-40B4-BE49-F238E27FC236}">
                <a16:creationId xmlns:a16="http://schemas.microsoft.com/office/drawing/2014/main" id="{0F1AD67F-90C6-6B44-A428-B4C62AC79816}"/>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D6BB9299-7DAF-E547-8C1F-0C49C6A024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68530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38200" y="2245351"/>
            <a:ext cx="10515600" cy="3570832"/>
          </a:xfrm>
        </p:spPr>
        <p:txBody>
          <a:bodyPr>
            <a:normAutofit/>
          </a:bodyPr>
          <a:lstStyle/>
          <a:p>
            <a:pPr marL="457200" lvl="0" indent="-342900">
              <a:spcBef>
                <a:spcPts val="1600"/>
              </a:spcBef>
              <a:spcAft>
                <a:spcPts val="0"/>
              </a:spcAft>
              <a:buSzPct val="100000"/>
            </a:pPr>
            <a:r>
              <a:rPr lang="en-US" sz="2000" dirty="0"/>
              <a:t>Describing the complexity of external forces of change within higher education</a:t>
            </a:r>
          </a:p>
          <a:p>
            <a:pPr marL="457200" lvl="0" indent="-342900">
              <a:spcBef>
                <a:spcPts val="1600"/>
              </a:spcBef>
              <a:spcAft>
                <a:spcPts val="0"/>
              </a:spcAft>
              <a:buSzPct val="100000"/>
            </a:pPr>
            <a:r>
              <a:rPr lang="en-US" sz="2000" dirty="0"/>
              <a:t>Showing a mismatch between an institution and its peers</a:t>
            </a:r>
          </a:p>
          <a:p>
            <a:pPr marL="457200" lvl="0" indent="-342900">
              <a:spcBef>
                <a:spcPts val="1600"/>
              </a:spcBef>
              <a:spcAft>
                <a:spcPts val="0"/>
              </a:spcAft>
              <a:buSzPct val="100000"/>
            </a:pPr>
            <a:r>
              <a:rPr lang="en-US" sz="2000" dirty="0"/>
              <a:t>Showing evidence that a change is likely to benefit the bottom line</a:t>
            </a:r>
          </a:p>
          <a:p>
            <a:pPr marL="457200" lvl="0" indent="-342900">
              <a:spcBef>
                <a:spcPts val="1600"/>
              </a:spcBef>
              <a:spcAft>
                <a:spcPts val="0"/>
              </a:spcAft>
              <a:buSzPct val="100000"/>
            </a:pPr>
            <a:r>
              <a:rPr lang="en-US" sz="2000" dirty="0"/>
              <a:t>Working to align external funders in support of campus-wide change</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7.13</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dirty="0"/>
              <a:t>Institutional Model of Change</a:t>
            </a:r>
            <a:endParaRPr 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These strategies and communication objectives are aligned with the institutional model:</a:t>
            </a:r>
          </a:p>
        </p:txBody>
      </p:sp>
      <p:sp>
        <p:nvSpPr>
          <p:cNvPr id="10" name="Text Placeholder 3">
            <a:extLst>
              <a:ext uri="{FF2B5EF4-FFF2-40B4-BE49-F238E27FC236}">
                <a16:creationId xmlns:a16="http://schemas.microsoft.com/office/drawing/2014/main" id="{3AAF48A9-5FBD-494C-B262-6F6AFC9E9967}"/>
              </a:ext>
            </a:extLst>
          </p:cNvPr>
          <p:cNvSpPr txBox="1">
            <a:spLocks/>
          </p:cNvSpPr>
          <p:nvPr/>
        </p:nvSpPr>
        <p:spPr>
          <a:xfrm>
            <a:off x="838200" y="5935871"/>
            <a:ext cx="10509250" cy="49676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err="1"/>
              <a:t>Kezar</a:t>
            </a:r>
            <a:r>
              <a:rPr lang="en-US" sz="1500" dirty="0"/>
              <a:t>, A. (2014). </a:t>
            </a:r>
            <a:r>
              <a:rPr lang="en-US" sz="1500" u="sng" dirty="0"/>
              <a:t>How colleges change: Understanding, leading, and enacting change</a:t>
            </a:r>
            <a:r>
              <a:rPr lang="en-US" sz="1500" dirty="0"/>
              <a:t>. 1</a:t>
            </a:r>
            <a:r>
              <a:rPr lang="en-US" sz="1500" baseline="30000" dirty="0"/>
              <a:t>st</a:t>
            </a:r>
            <a:r>
              <a:rPr lang="en-US" sz="1500" dirty="0"/>
              <a:t> Edition. Routledge.</a:t>
            </a:r>
          </a:p>
          <a:p>
            <a:endParaRPr lang="en-US" sz="1500" dirty="0"/>
          </a:p>
        </p:txBody>
      </p:sp>
      <p:pic>
        <p:nvPicPr>
          <p:cNvPr id="9" name="Graphic 8">
            <a:extLst>
              <a:ext uri="{FF2B5EF4-FFF2-40B4-BE49-F238E27FC236}">
                <a16:creationId xmlns:a16="http://schemas.microsoft.com/office/drawing/2014/main" id="{A4CB5C32-CA15-9947-AD0B-DBA9593385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5927676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p:txBody>
          <a:bodyPr>
            <a:normAutofit/>
          </a:bodyPr>
          <a:lstStyle/>
          <a:p>
            <a:r>
              <a:rPr lang="en" sz="5400" dirty="0"/>
              <a:t>Change Management</a:t>
            </a:r>
            <a:endParaRPr lang="en-US" sz="5400" dirty="0"/>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p:txBody>
          <a:bodyPr/>
          <a:lstStyle/>
          <a:p>
            <a:r>
              <a:rPr lang="en-US" dirty="0"/>
              <a:t>Change management refers to a body of practices that organizations can engage in to help change proceed smoothly for their employees and clients. The three elements of project management, change management, and leadership can be imagined as a three-legged stool. When projects are not successful, it is often due to a failure to attend to change management. Conceptions of change management first emerged from the field of business. </a:t>
            </a:r>
          </a:p>
          <a:p>
            <a:endParaRPr lang="en-US" dirty="0"/>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8.0</a:t>
            </a:r>
          </a:p>
        </p:txBody>
      </p:sp>
      <p:sp>
        <p:nvSpPr>
          <p:cNvPr id="7" name="Text Placeholder 6">
            <a:extLst>
              <a:ext uri="{FF2B5EF4-FFF2-40B4-BE49-F238E27FC236}">
                <a16:creationId xmlns:a16="http://schemas.microsoft.com/office/drawing/2014/main" id="{67BAEDB7-9D54-4360-AA97-064291AA1396}"/>
              </a:ext>
            </a:extLst>
          </p:cNvPr>
          <p:cNvSpPr>
            <a:spLocks noGrp="1"/>
          </p:cNvSpPr>
          <p:nvPr>
            <p:ph type="body" sz="quarter" idx="13"/>
          </p:nvPr>
        </p:nvSpPr>
        <p:spPr/>
        <p:txBody>
          <a:bodyPr>
            <a:normAutofit fontScale="92500"/>
          </a:bodyPr>
          <a:lstStyle/>
          <a:p>
            <a:r>
              <a:rPr lang="en-US" dirty="0"/>
              <a:t>Hiatt, J.M. (2006). </a:t>
            </a:r>
            <a:r>
              <a:rPr lang="en-US" u="sng" dirty="0"/>
              <a:t>ADKAR: A model for change in business, government and our community</a:t>
            </a:r>
            <a:r>
              <a:rPr lang="en-US" dirty="0"/>
              <a:t>. </a:t>
            </a:r>
            <a:r>
              <a:rPr lang="en-US" dirty="0" err="1"/>
              <a:t>Prosci</a:t>
            </a:r>
            <a:r>
              <a:rPr lang="en-US" dirty="0"/>
              <a:t> Learning Center Publications.</a:t>
            </a:r>
          </a:p>
          <a:p>
            <a:r>
              <a:rPr lang="en-US" dirty="0"/>
              <a:t>Hiatt, J.M. &amp; Creasey, T.J. (2012). </a:t>
            </a:r>
            <a:r>
              <a:rPr lang="en-US" u="sng" dirty="0"/>
              <a:t>Change management: The people side of change</a:t>
            </a:r>
            <a:r>
              <a:rPr lang="en-US" dirty="0"/>
              <a:t>. </a:t>
            </a:r>
            <a:r>
              <a:rPr lang="en-US" dirty="0" err="1"/>
              <a:t>Prosci</a:t>
            </a:r>
            <a:r>
              <a:rPr lang="en-US" dirty="0"/>
              <a:t> Learning Center Publications.</a:t>
            </a:r>
          </a:p>
        </p:txBody>
      </p:sp>
      <p:pic>
        <p:nvPicPr>
          <p:cNvPr id="8" name="Graphic 7">
            <a:extLst>
              <a:ext uri="{FF2B5EF4-FFF2-40B4-BE49-F238E27FC236}">
                <a16:creationId xmlns:a16="http://schemas.microsoft.com/office/drawing/2014/main" id="{51629BFF-68E7-3942-B982-1C428C0796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550" y="5836775"/>
            <a:ext cx="838200" cy="293370"/>
          </a:xfrm>
          <a:prstGeom prst="rect">
            <a:avLst/>
          </a:prstGeom>
        </p:spPr>
      </p:pic>
      <p:sp>
        <p:nvSpPr>
          <p:cNvPr id="9" name="Rectangle 1">
            <a:extLst>
              <a:ext uri="{FF2B5EF4-FFF2-40B4-BE49-F238E27FC236}">
                <a16:creationId xmlns:a16="http://schemas.microsoft.com/office/drawing/2014/main" id="{C6E5018C-C464-534A-94BF-A3E16AA93059}"/>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3011732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722223-0121-C944-9050-09E869EE30C5}"/>
              </a:ext>
            </a:extLst>
          </p:cNvPr>
          <p:cNvSpPr>
            <a:spLocks noGrp="1"/>
          </p:cNvSpPr>
          <p:nvPr>
            <p:ph type="title"/>
          </p:nvPr>
        </p:nvSpPr>
        <p:spPr/>
        <p:txBody>
          <a:bodyPr/>
          <a:lstStyle/>
          <a:p>
            <a:r>
              <a:rPr lang="en" dirty="0"/>
              <a:t>Three Components of Successful Projects</a:t>
            </a:r>
            <a:endParaRPr lang="en-US" dirty="0"/>
          </a:p>
        </p:txBody>
      </p:sp>
      <p:sp>
        <p:nvSpPr>
          <p:cNvPr id="4" name="Date Placeholder 3">
            <a:extLst>
              <a:ext uri="{FF2B5EF4-FFF2-40B4-BE49-F238E27FC236}">
                <a16:creationId xmlns:a16="http://schemas.microsoft.com/office/drawing/2014/main" id="{6D9A7637-4E8B-7D49-BD44-E750DF811FEF}"/>
              </a:ext>
            </a:extLst>
          </p:cNvPr>
          <p:cNvSpPr>
            <a:spLocks noGrp="1"/>
          </p:cNvSpPr>
          <p:nvPr>
            <p:ph type="dt" sz="half" idx="10"/>
          </p:nvPr>
        </p:nvSpPr>
        <p:spPr/>
        <p:txBody>
          <a:bodyPr/>
          <a:lstStyle/>
          <a:p>
            <a:r>
              <a:rPr lang="en-US"/>
              <a:t>Departmental Action Team Project</a:t>
            </a:r>
            <a:endParaRPr lang="en-US" dirty="0"/>
          </a:p>
        </p:txBody>
      </p:sp>
      <p:sp>
        <p:nvSpPr>
          <p:cNvPr id="5" name="Footer Placeholder 4">
            <a:extLst>
              <a:ext uri="{FF2B5EF4-FFF2-40B4-BE49-F238E27FC236}">
                <a16:creationId xmlns:a16="http://schemas.microsoft.com/office/drawing/2014/main" id="{CDDE8808-38CF-E448-A864-0A8CCAB254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A1D103-2ABF-0646-A76D-418D5C1745F3}"/>
              </a:ext>
            </a:extLst>
          </p:cNvPr>
          <p:cNvSpPr>
            <a:spLocks noGrp="1"/>
          </p:cNvSpPr>
          <p:nvPr>
            <p:ph type="sldNum" sz="quarter" idx="12"/>
          </p:nvPr>
        </p:nvSpPr>
        <p:spPr/>
        <p:txBody>
          <a:bodyPr/>
          <a:lstStyle/>
          <a:p>
            <a:r>
              <a:rPr lang="en-US" dirty="0"/>
              <a:t>DAT Digital Toolkit | 8.1</a:t>
            </a:r>
          </a:p>
        </p:txBody>
      </p:sp>
      <p:sp>
        <p:nvSpPr>
          <p:cNvPr id="10" name="Text Placeholder 9">
            <a:extLst>
              <a:ext uri="{FF2B5EF4-FFF2-40B4-BE49-F238E27FC236}">
                <a16:creationId xmlns:a16="http://schemas.microsoft.com/office/drawing/2014/main" id="{AF6D7E79-4D75-804C-B9C7-F9BCC2BBEE91}"/>
              </a:ext>
            </a:extLst>
          </p:cNvPr>
          <p:cNvSpPr>
            <a:spLocks noGrp="1"/>
          </p:cNvSpPr>
          <p:nvPr>
            <p:ph type="body" sz="quarter" idx="15"/>
          </p:nvPr>
        </p:nvSpPr>
        <p:spPr>
          <a:xfrm>
            <a:off x="838200" y="5651067"/>
            <a:ext cx="10515600" cy="553998"/>
          </a:xfrm>
        </p:spPr>
        <p:txBody>
          <a:bodyPr/>
          <a:lstStyle/>
          <a:p>
            <a:r>
              <a:rPr lang="en-US" sz="1500" dirty="0"/>
              <a:t>Hiatt, J.M. &amp; Creasey, T.J. (2012). </a:t>
            </a:r>
            <a:r>
              <a:rPr lang="en-US" sz="1500" u="sng" dirty="0"/>
              <a:t>Change management: The people side of change</a:t>
            </a:r>
            <a:r>
              <a:rPr lang="en-US" sz="1500" dirty="0"/>
              <a:t>. </a:t>
            </a:r>
            <a:r>
              <a:rPr lang="en-US" sz="1500" dirty="0" err="1"/>
              <a:t>Prosci</a:t>
            </a:r>
            <a:r>
              <a:rPr lang="en-US" sz="1500" dirty="0"/>
              <a:t> Learning Center Publications.</a:t>
            </a:r>
          </a:p>
        </p:txBody>
      </p:sp>
      <p:pic>
        <p:nvPicPr>
          <p:cNvPr id="11" name="Google Shape;144;p25">
            <a:extLst>
              <a:ext uri="{FF2B5EF4-FFF2-40B4-BE49-F238E27FC236}">
                <a16:creationId xmlns:a16="http://schemas.microsoft.com/office/drawing/2014/main" id="{3A584897-390A-8449-BBFC-D92F1B56A7FA}"/>
              </a:ext>
            </a:extLst>
          </p:cNvPr>
          <p:cNvPicPr preferRelativeResize="0"/>
          <p:nvPr/>
        </p:nvPicPr>
        <p:blipFill rotWithShape="1">
          <a:blip r:embed="rId3">
            <a:alphaModFix/>
          </a:blip>
          <a:srcRect l="10361" t="7438" r="13713" b="7718"/>
          <a:stretch/>
        </p:blipFill>
        <p:spPr>
          <a:xfrm>
            <a:off x="3586180" y="1237991"/>
            <a:ext cx="5024420" cy="4279300"/>
          </a:xfrm>
          <a:prstGeom prst="rect">
            <a:avLst/>
          </a:prstGeom>
          <a:noFill/>
          <a:ln>
            <a:noFill/>
          </a:ln>
        </p:spPr>
      </p:pic>
      <p:sp>
        <p:nvSpPr>
          <p:cNvPr id="12" name="Google Shape;145;p25">
            <a:extLst>
              <a:ext uri="{FF2B5EF4-FFF2-40B4-BE49-F238E27FC236}">
                <a16:creationId xmlns:a16="http://schemas.microsoft.com/office/drawing/2014/main" id="{D21171D8-A110-DA4A-AD89-4BAD78E57C18}"/>
              </a:ext>
            </a:extLst>
          </p:cNvPr>
          <p:cNvSpPr txBox="1"/>
          <p:nvPr/>
        </p:nvSpPr>
        <p:spPr>
          <a:xfrm>
            <a:off x="6272135" y="5327391"/>
            <a:ext cx="3000000" cy="3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latin typeface="Calibri"/>
                <a:ea typeface="Calibri"/>
                <a:cs typeface="Calibri"/>
                <a:sym typeface="Calibri"/>
              </a:rPr>
              <a:t>© 2019 </a:t>
            </a:r>
            <a:r>
              <a:rPr lang="en" sz="1100" dirty="0" err="1">
                <a:solidFill>
                  <a:schemeClr val="dk1"/>
                </a:solidFill>
                <a:latin typeface="Calibri"/>
                <a:ea typeface="Calibri"/>
                <a:cs typeface="Calibri"/>
                <a:sym typeface="Calibri"/>
              </a:rPr>
              <a:t>Prosci</a:t>
            </a:r>
            <a:r>
              <a:rPr lang="en" sz="1100" dirty="0">
                <a:solidFill>
                  <a:schemeClr val="dk1"/>
                </a:solidFill>
                <a:latin typeface="Calibri"/>
                <a:ea typeface="Calibri"/>
                <a:cs typeface="Calibri"/>
                <a:sym typeface="Calibri"/>
              </a:rPr>
              <a:t>, Inc. All rights reserved</a:t>
            </a:r>
            <a:endParaRPr dirty="0"/>
          </a:p>
        </p:txBody>
      </p:sp>
      <p:pic>
        <p:nvPicPr>
          <p:cNvPr id="9" name="Graphic 8">
            <a:extLst>
              <a:ext uri="{FF2B5EF4-FFF2-40B4-BE49-F238E27FC236}">
                <a16:creationId xmlns:a16="http://schemas.microsoft.com/office/drawing/2014/main" id="{6517594E-BF2F-8844-83D6-9990E991BB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443270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8.2</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177111"/>
            <a:ext cx="5049644" cy="3949072"/>
          </a:xfrm>
        </p:spPr>
        <p:txBody>
          <a:bodyPr/>
          <a:lstStyle/>
          <a:p>
            <a:pPr marL="457200" lvl="0" indent="-342900">
              <a:spcBef>
                <a:spcPts val="0"/>
              </a:spcBef>
              <a:buSzPts val="1800"/>
            </a:pPr>
            <a:r>
              <a:rPr lang="en-US" sz="1800" dirty="0"/>
              <a:t>What the project is </a:t>
            </a:r>
            <a:br>
              <a:rPr lang="en-US" sz="1800" dirty="0"/>
            </a:br>
            <a:endParaRPr lang="en-US" sz="1800" dirty="0"/>
          </a:p>
          <a:p>
            <a:pPr marL="457200" lvl="0" indent="-342900">
              <a:spcBef>
                <a:spcPts val="0"/>
              </a:spcBef>
              <a:buSzPts val="1800"/>
            </a:pPr>
            <a:r>
              <a:rPr lang="en-US" sz="1800" dirty="0" err="1"/>
              <a:t>Subteams</a:t>
            </a:r>
            <a:r>
              <a:rPr lang="en-US" sz="1800" dirty="0"/>
              <a:t> on the project </a:t>
            </a:r>
            <a:br>
              <a:rPr lang="en-US" sz="1800" dirty="0"/>
            </a:br>
            <a:endParaRPr lang="en-US" sz="1800" dirty="0"/>
          </a:p>
          <a:p>
            <a:pPr marL="457200" lvl="0" indent="-342900">
              <a:spcBef>
                <a:spcPts val="0"/>
              </a:spcBef>
              <a:buSzPts val="1800"/>
            </a:pPr>
            <a:r>
              <a:rPr lang="en-US" sz="1800" dirty="0"/>
              <a:t>Goals, timelines, Gantt Chart</a:t>
            </a:r>
            <a:br>
              <a:rPr lang="en-US" sz="1800" dirty="0"/>
            </a:br>
            <a:endParaRPr lang="en-US" sz="1800" dirty="0"/>
          </a:p>
          <a:p>
            <a:pPr marL="457200" lvl="0" indent="-342900">
              <a:spcBef>
                <a:spcPts val="0"/>
              </a:spcBef>
              <a:buSzPts val="1800"/>
            </a:pPr>
            <a:r>
              <a:rPr lang="en-US" sz="1800" dirty="0"/>
              <a:t>Budgets</a:t>
            </a:r>
            <a:br>
              <a:rPr lang="en-US" sz="1800" dirty="0"/>
            </a:br>
            <a:endParaRPr lang="en-US" sz="1800" dirty="0"/>
          </a:p>
          <a:p>
            <a:pPr marL="457200" lvl="0" indent="-342900">
              <a:spcBef>
                <a:spcPts val="0"/>
              </a:spcBef>
              <a:buSzPts val="1800"/>
            </a:pPr>
            <a:r>
              <a:rPr lang="en-US" sz="1800" dirty="0"/>
              <a:t>Implementing project</a:t>
            </a:r>
            <a:br>
              <a:rPr lang="en-US" sz="1800" dirty="0"/>
            </a:br>
            <a:endParaRPr lang="en-US" sz="1800" dirty="0"/>
          </a:p>
          <a:p>
            <a:pPr marL="457200" lvl="0" indent="-342900">
              <a:spcBef>
                <a:spcPts val="0"/>
              </a:spcBef>
              <a:buSzPts val="1800"/>
            </a:pPr>
            <a:r>
              <a:rPr lang="en-US" sz="1800" dirty="0"/>
              <a:t>Performance reviews</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177111"/>
            <a:ext cx="5049644" cy="3949072"/>
          </a:xfrm>
        </p:spPr>
        <p:txBody>
          <a:bodyPr/>
          <a:lstStyle/>
          <a:p>
            <a:pPr marL="457200" lvl="0" indent="-342900">
              <a:spcBef>
                <a:spcPts val="0"/>
              </a:spcBef>
              <a:buSzPts val="1800"/>
            </a:pPr>
            <a:r>
              <a:rPr lang="en-US" sz="1800" dirty="0"/>
              <a:t>Why the project is being done</a:t>
            </a:r>
            <a:br>
              <a:rPr lang="en-US" sz="1800" dirty="0"/>
            </a:br>
            <a:endParaRPr lang="en-US" sz="1800" dirty="0"/>
          </a:p>
          <a:p>
            <a:pPr marL="457200" lvl="0" indent="-342900">
              <a:spcBef>
                <a:spcPts val="0"/>
              </a:spcBef>
              <a:buSzPts val="1800"/>
            </a:pPr>
            <a:r>
              <a:rPr lang="en-US" sz="1800" dirty="0"/>
              <a:t>Leadership plan</a:t>
            </a:r>
            <a:br>
              <a:rPr lang="en-US" sz="1800" dirty="0"/>
            </a:br>
            <a:endParaRPr lang="en-US" sz="1800" dirty="0"/>
          </a:p>
          <a:p>
            <a:pPr marL="457200" lvl="0" indent="-342900">
              <a:spcBef>
                <a:spcPts val="0"/>
              </a:spcBef>
              <a:buSzPts val="1800"/>
            </a:pPr>
            <a:r>
              <a:rPr lang="en-US" sz="1800" dirty="0"/>
              <a:t>Who is impacted by the project</a:t>
            </a:r>
          </a:p>
          <a:p>
            <a:pPr marL="914400" lvl="1" indent="-342900">
              <a:spcBef>
                <a:spcPts val="0"/>
              </a:spcBef>
              <a:buSzPts val="1800"/>
            </a:pPr>
            <a:r>
              <a:rPr lang="en-US" sz="1800" dirty="0"/>
              <a:t>Gathering feedback</a:t>
            </a:r>
          </a:p>
          <a:p>
            <a:pPr marL="914400" lvl="1" indent="-342900">
              <a:spcBef>
                <a:spcPts val="0"/>
              </a:spcBef>
              <a:buSzPts val="1800"/>
            </a:pPr>
            <a:r>
              <a:rPr lang="en-US" sz="1800" dirty="0"/>
              <a:t>Anticipating, mitigating resistance</a:t>
            </a:r>
            <a:br>
              <a:rPr lang="en-US" sz="1800" dirty="0"/>
            </a:br>
            <a:endParaRPr lang="en-US" sz="1800" dirty="0"/>
          </a:p>
          <a:p>
            <a:pPr marL="457200" lvl="0" indent="-342900">
              <a:spcBef>
                <a:spcPts val="0"/>
              </a:spcBef>
              <a:buSzPts val="1800"/>
            </a:pPr>
            <a:r>
              <a:rPr lang="en-US" sz="1800" dirty="0"/>
              <a:t>Communications plan</a:t>
            </a:r>
            <a:br>
              <a:rPr lang="en-US" sz="1800" dirty="0"/>
            </a:br>
            <a:endParaRPr lang="en-US" sz="1800" dirty="0"/>
          </a:p>
          <a:p>
            <a:pPr marL="457200" lvl="0" indent="-342900">
              <a:spcBef>
                <a:spcPts val="0"/>
              </a:spcBef>
              <a:buSzPts val="1800"/>
            </a:pPr>
            <a:r>
              <a:rPr lang="en-US" sz="1800" dirty="0"/>
              <a:t>Training plan</a:t>
            </a:r>
            <a:br>
              <a:rPr lang="en-US" sz="1800" dirty="0"/>
            </a:br>
            <a:endParaRPr lang="en-US" sz="1800" dirty="0"/>
          </a:p>
          <a:p>
            <a:pPr marL="457200" lvl="0" indent="-342900">
              <a:spcBef>
                <a:spcPts val="0"/>
              </a:spcBef>
              <a:buSzPts val="1800"/>
            </a:pPr>
            <a:r>
              <a:rPr lang="en-US" sz="1800" dirty="0"/>
              <a:t>Celebrating success</a:t>
            </a:r>
          </a:p>
          <a:p>
            <a:endParaRPr lang="en-US" sz="1800" dirty="0"/>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447945"/>
            <a:ext cx="10515600" cy="784830"/>
          </a:xfrm>
        </p:spPr>
        <p:txBody>
          <a:bodyPr/>
          <a:lstStyle/>
          <a:p>
            <a:r>
              <a:rPr lang="en-US" sz="1500" dirty="0"/>
              <a:t>Hiatt, J.M. &amp; Creasey, T.J. (2012). </a:t>
            </a:r>
            <a:r>
              <a:rPr lang="en-US" sz="1500" u="sng" dirty="0"/>
              <a:t>Change management: The people side of change</a:t>
            </a:r>
            <a:r>
              <a:rPr lang="en-US" sz="1500" dirty="0"/>
              <a:t>. </a:t>
            </a:r>
            <a:r>
              <a:rPr lang="en-US" sz="1500" dirty="0" err="1"/>
              <a:t>Prosci</a:t>
            </a:r>
            <a:r>
              <a:rPr lang="en-US" sz="1500" dirty="0"/>
              <a:t> Learning Center Publications.</a:t>
            </a:r>
          </a:p>
          <a:p>
            <a:pPr marL="0" lvl="0" indent="0">
              <a:spcBef>
                <a:spcPts val="0"/>
              </a:spcBef>
            </a:pPr>
            <a:r>
              <a:rPr lang="en-US" sz="1500" dirty="0" err="1"/>
              <a:t>Prosci</a:t>
            </a:r>
            <a:r>
              <a:rPr lang="en-US" sz="1500" dirty="0"/>
              <a:t> Practitioner Program in Change Management, 2018</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normAutofit fontScale="90000"/>
          </a:bodyPr>
          <a:lstStyle/>
          <a:p>
            <a:r>
              <a:rPr lang="en-US" dirty="0"/>
              <a:t>Project Management       Change Management</a:t>
            </a:r>
          </a:p>
        </p:txBody>
      </p:sp>
      <p:pic>
        <p:nvPicPr>
          <p:cNvPr id="8" name="Graphic 7">
            <a:extLst>
              <a:ext uri="{FF2B5EF4-FFF2-40B4-BE49-F238E27FC236}">
                <a16:creationId xmlns:a16="http://schemas.microsoft.com/office/drawing/2014/main" id="{F10E61F9-D6B5-F342-9D7E-63053552E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5117812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8.3</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3279321" y="2148113"/>
            <a:ext cx="5633358" cy="3280809"/>
          </a:xfrm>
        </p:spPr>
        <p:txBody>
          <a:bodyPr/>
          <a:lstStyle/>
          <a:p>
            <a:pPr marL="0" lvl="0" indent="0">
              <a:spcBef>
                <a:spcPts val="0"/>
              </a:spcBef>
              <a:buNone/>
            </a:pPr>
            <a:r>
              <a:rPr lang="en-US" b="1" dirty="0"/>
              <a:t>A</a:t>
            </a:r>
            <a:r>
              <a:rPr lang="en-US" dirty="0"/>
              <a:t>wareness of the need for change</a:t>
            </a:r>
          </a:p>
          <a:p>
            <a:pPr marL="0" lvl="0" indent="0">
              <a:spcBef>
                <a:spcPts val="1600"/>
              </a:spcBef>
              <a:buNone/>
            </a:pPr>
            <a:r>
              <a:rPr lang="en-US" b="1" dirty="0"/>
              <a:t>D</a:t>
            </a:r>
            <a:r>
              <a:rPr lang="en-US" dirty="0"/>
              <a:t>esire to participate and support the change</a:t>
            </a:r>
          </a:p>
          <a:p>
            <a:pPr marL="0" lvl="0" indent="0">
              <a:spcBef>
                <a:spcPts val="1600"/>
              </a:spcBef>
              <a:buNone/>
            </a:pPr>
            <a:r>
              <a:rPr lang="en-US" b="1" dirty="0"/>
              <a:t>K</a:t>
            </a:r>
            <a:r>
              <a:rPr lang="en-US" dirty="0"/>
              <a:t>nowledge on how to change</a:t>
            </a:r>
          </a:p>
          <a:p>
            <a:pPr marL="0" lvl="0" indent="0">
              <a:spcBef>
                <a:spcPts val="1600"/>
              </a:spcBef>
              <a:buNone/>
            </a:pPr>
            <a:r>
              <a:rPr lang="en-US" b="1" dirty="0"/>
              <a:t>A</a:t>
            </a:r>
            <a:r>
              <a:rPr lang="en-US" dirty="0"/>
              <a:t>bility to implement required skills</a:t>
            </a:r>
          </a:p>
          <a:p>
            <a:pPr marL="0" lvl="0" indent="0">
              <a:spcBef>
                <a:spcPts val="1600"/>
              </a:spcBef>
              <a:spcAft>
                <a:spcPts val="1600"/>
              </a:spcAft>
              <a:buNone/>
            </a:pPr>
            <a:r>
              <a:rPr lang="en-US" b="1" dirty="0"/>
              <a:t>R</a:t>
            </a:r>
            <a:r>
              <a:rPr lang="en-US" dirty="0"/>
              <a:t>einforcement to sustain the change</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normAutofit/>
          </a:bodyPr>
          <a:lstStyle/>
          <a:p>
            <a:pPr lvl="0">
              <a:spcBef>
                <a:spcPts val="0"/>
              </a:spcBef>
            </a:pPr>
            <a:r>
              <a:rPr lang="en" sz="3600" dirty="0"/>
              <a:t>The </a:t>
            </a:r>
            <a:r>
              <a:rPr lang="en" sz="3600" dirty="0">
                <a:latin typeface="Calibri"/>
                <a:ea typeface="Calibri"/>
                <a:cs typeface="Calibri"/>
                <a:sym typeface="Calibri"/>
              </a:rPr>
              <a:t>ADKAR® Model</a:t>
            </a:r>
            <a:r>
              <a:rPr lang="en" sz="3600" dirty="0"/>
              <a:t>: Phases of Individual Change</a:t>
            </a:r>
            <a:endParaRPr lang="en-US" sz="3600"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0" lvl="0" indent="0">
              <a:spcBef>
                <a:spcPts val="0"/>
              </a:spcBef>
            </a:pPr>
            <a:r>
              <a:rPr lang="en" dirty="0"/>
              <a:t>ADKAR is an acronym used to describe stages that individuals ideally experience when being involved in change.</a:t>
            </a:r>
            <a:endParaRPr lang="en-US" dirty="0">
              <a:ea typeface="Droid Serif"/>
              <a:cs typeface="Droid Serif"/>
              <a:sym typeface="Droid Serif"/>
            </a:endParaRPr>
          </a:p>
        </p:txBody>
      </p:sp>
      <p:sp>
        <p:nvSpPr>
          <p:cNvPr id="9" name="Text Placeholder 5">
            <a:extLst>
              <a:ext uri="{FF2B5EF4-FFF2-40B4-BE49-F238E27FC236}">
                <a16:creationId xmlns:a16="http://schemas.microsoft.com/office/drawing/2014/main" id="{FA65CEF7-70BE-A34D-823C-430CD4EDC219}"/>
              </a:ext>
            </a:extLst>
          </p:cNvPr>
          <p:cNvSpPr txBox="1">
            <a:spLocks/>
          </p:cNvSpPr>
          <p:nvPr/>
        </p:nvSpPr>
        <p:spPr>
          <a:xfrm>
            <a:off x="838200" y="5681845"/>
            <a:ext cx="10515600" cy="523220"/>
          </a:xfrm>
          <a:prstGeom prst="rect">
            <a:avLst/>
          </a:prstGeom>
        </p:spPr>
        <p:txBody>
          <a:bodyPr vert="horz" lIns="91440" tIns="45720" rIns="91440" bIns="45720" rtlCol="0" anchor="b" anchorCtr="0">
            <a:sp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Hiatt, J.M. &amp; Creasey, T.J. (2012). </a:t>
            </a:r>
            <a:r>
              <a:rPr lang="en-US" u="sng" dirty="0"/>
              <a:t>Change management: The people side of change</a:t>
            </a:r>
            <a:r>
              <a:rPr lang="en-US" dirty="0"/>
              <a:t>. </a:t>
            </a:r>
            <a:r>
              <a:rPr lang="en-US" dirty="0" err="1"/>
              <a:t>Prosci</a:t>
            </a:r>
            <a:r>
              <a:rPr lang="en-US" dirty="0"/>
              <a:t> Learning Center Publications.</a:t>
            </a:r>
          </a:p>
          <a:p>
            <a:pPr marL="0" indent="0">
              <a:spcBef>
                <a:spcPts val="0"/>
              </a:spcBef>
            </a:pPr>
            <a:r>
              <a:rPr lang="en-US" dirty="0" err="1"/>
              <a:t>Prosci</a:t>
            </a:r>
            <a:r>
              <a:rPr lang="en-US" dirty="0"/>
              <a:t> Practitioner Program in Change Management, 2018</a:t>
            </a:r>
          </a:p>
        </p:txBody>
      </p:sp>
      <p:pic>
        <p:nvPicPr>
          <p:cNvPr id="10" name="Graphic 9">
            <a:extLst>
              <a:ext uri="{FF2B5EF4-FFF2-40B4-BE49-F238E27FC236}">
                <a16:creationId xmlns:a16="http://schemas.microsoft.com/office/drawing/2014/main" id="{1F911161-1AB7-3845-9D69-B75DE8BD30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0205707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p:txBody>
          <a:bodyPr>
            <a:normAutofit/>
          </a:bodyPr>
          <a:lstStyle/>
          <a:p>
            <a:r>
              <a:rPr lang="en-US" sz="5400" dirty="0"/>
              <a:t>Making Decisions</a:t>
            </a:r>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p:txBody>
          <a:bodyPr/>
          <a:lstStyle/>
          <a:p>
            <a:r>
              <a:rPr lang="en-US" dirty="0"/>
              <a:t>Group decision-making is influenced by the structure and culture of the group, ideas proposed by the group, and meeting strategies that lead the group to articulate decisions. The DAT model encourages shared leadership, a networked organization, and consensus decision-making strategies. </a:t>
            </a:r>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9.0</a:t>
            </a:r>
          </a:p>
        </p:txBody>
      </p:sp>
      <p:sp>
        <p:nvSpPr>
          <p:cNvPr id="7" name="Text Placeholder 6">
            <a:extLst>
              <a:ext uri="{FF2B5EF4-FFF2-40B4-BE49-F238E27FC236}">
                <a16:creationId xmlns:a16="http://schemas.microsoft.com/office/drawing/2014/main" id="{67BAEDB7-9D54-4360-AA97-064291AA1396}"/>
              </a:ext>
            </a:extLst>
          </p:cNvPr>
          <p:cNvSpPr>
            <a:spLocks noGrp="1"/>
          </p:cNvSpPr>
          <p:nvPr>
            <p:ph type="body" sz="quarter" idx="13"/>
          </p:nvPr>
        </p:nvSpPr>
        <p:spPr/>
        <p:txBody>
          <a:bodyPr>
            <a:noAutofit/>
          </a:bodyPr>
          <a:lstStyle/>
          <a:p>
            <a:r>
              <a:rPr lang="en-US" sz="1500" dirty="0"/>
              <a:t>Consensus decision-making. (2020, Sept. 13). Retrieved from </a:t>
            </a:r>
            <a:r>
              <a:rPr lang="en-US" sz="1500" dirty="0">
                <a:hlinkClick r:id="rId3"/>
              </a:rPr>
              <a:t>https://en.wikipedia.org/wiki/Consensus_decision-making</a:t>
            </a:r>
            <a:r>
              <a:rPr lang="en-US" sz="1500" dirty="0"/>
              <a:t>.</a:t>
            </a:r>
          </a:p>
        </p:txBody>
      </p:sp>
      <p:pic>
        <p:nvPicPr>
          <p:cNvPr id="8" name="Graphic 7">
            <a:extLst>
              <a:ext uri="{FF2B5EF4-FFF2-40B4-BE49-F238E27FC236}">
                <a16:creationId xmlns:a16="http://schemas.microsoft.com/office/drawing/2014/main" id="{269F5B85-608E-AB4D-9B5F-35277119B0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5849445"/>
            <a:ext cx="838200" cy="293370"/>
          </a:xfrm>
          <a:prstGeom prst="rect">
            <a:avLst/>
          </a:prstGeom>
        </p:spPr>
      </p:pic>
      <p:sp>
        <p:nvSpPr>
          <p:cNvPr id="9" name="Rectangle 1">
            <a:extLst>
              <a:ext uri="{FF2B5EF4-FFF2-40B4-BE49-F238E27FC236}">
                <a16:creationId xmlns:a16="http://schemas.microsoft.com/office/drawing/2014/main" id="{50D599A2-BACD-CB4C-A610-258EA97E78A8}"/>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1619593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9.1</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3207895"/>
            <a:ext cx="5049644" cy="1870801"/>
          </a:xfrm>
        </p:spPr>
        <p:txBody>
          <a:bodyPr/>
          <a:lstStyle/>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Top-down, directive</a:t>
            </a:r>
          </a:p>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Single leader, single point of failure</a:t>
            </a:r>
          </a:p>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Clear division of roles</a:t>
            </a:r>
          </a:p>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Fast/efficient</a:t>
            </a:r>
            <a:endParaRPr lang="en-US" sz="1800" dirty="0">
              <a:solidFill>
                <a:srgbClr val="595959"/>
              </a:solidFill>
            </a:endParaRP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3207895"/>
            <a:ext cx="5049644" cy="1870801"/>
          </a:xfrm>
        </p:spPr>
        <p:txBody>
          <a:bodyPr/>
          <a:lstStyle/>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Decentralized (no one is in charge)</a:t>
            </a:r>
          </a:p>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No single point of failure (high truck number)</a:t>
            </a:r>
          </a:p>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Amorphous division of roles</a:t>
            </a:r>
          </a:p>
          <a:p>
            <a:pPr marL="457200" lvl="0" indent="-317500">
              <a:lnSpc>
                <a:spcPct val="115000"/>
              </a:lnSpc>
              <a:spcBef>
                <a:spcPts val="0"/>
              </a:spcBef>
              <a:buClr>
                <a:srgbClr val="434343"/>
              </a:buClr>
              <a:buSzPts val="1400"/>
              <a:buFont typeface="Roboto"/>
              <a:buChar char="●"/>
            </a:pPr>
            <a:r>
              <a:rPr lang="en-US" sz="1800" dirty="0">
                <a:solidFill>
                  <a:srgbClr val="434343"/>
                </a:solidFill>
                <a:ea typeface="Roboto"/>
                <a:cs typeface="Roboto"/>
                <a:sym typeface="Roboto"/>
              </a:rPr>
              <a:t>Slow, requires more communication</a:t>
            </a:r>
            <a:endParaRPr lang="en-US" sz="1800" dirty="0">
              <a:solidFill>
                <a:srgbClr val="595959"/>
              </a:solidFill>
            </a:endParaRPr>
          </a:p>
        </p:txBody>
      </p:sp>
      <p:sp>
        <p:nvSpPr>
          <p:cNvPr id="6" name="Text Placeholder 5">
            <a:extLst>
              <a:ext uri="{FF2B5EF4-FFF2-40B4-BE49-F238E27FC236}">
                <a16:creationId xmlns:a16="http://schemas.microsoft.com/office/drawing/2014/main" id="{D33749DF-EC54-45CF-9D8D-5BC68F86DB88}"/>
              </a:ext>
            </a:extLst>
          </p:cNvPr>
          <p:cNvSpPr>
            <a:spLocks noGrp="1"/>
          </p:cNvSpPr>
          <p:nvPr>
            <p:ph type="body" sz="quarter" idx="15"/>
          </p:nvPr>
        </p:nvSpPr>
        <p:spPr>
          <a:xfrm>
            <a:off x="838200" y="5189402"/>
            <a:ext cx="10515600" cy="1015663"/>
          </a:xfrm>
        </p:spPr>
        <p:txBody>
          <a:bodyPr/>
          <a:lstStyle/>
          <a:p>
            <a:pPr>
              <a:spcBef>
                <a:spcPts val="0"/>
              </a:spcBef>
            </a:pPr>
            <a:r>
              <a:rPr lang="en-US" sz="1500" dirty="0"/>
              <a:t>Dennison, R. (2008, Jun. 2). Hierarchy-V-Network image. Retrieved from </a:t>
            </a:r>
            <a:r>
              <a:rPr lang="en-US" sz="1500" dirty="0">
                <a:hlinkClick r:id="rId3"/>
              </a:rPr>
              <a:t>https://richarddennison.wordpress.com/2008/06/02/hierarchy-v-network/</a:t>
            </a:r>
            <a:endParaRPr lang="en-US" sz="1500" dirty="0"/>
          </a:p>
          <a:p>
            <a:pPr>
              <a:spcBef>
                <a:spcPts val="0"/>
              </a:spcBef>
            </a:pPr>
            <a:r>
              <a:rPr lang="en-US" sz="1500" dirty="0"/>
              <a:t>Krueger, K. (2018, Feb. 20). </a:t>
            </a:r>
            <a:r>
              <a:rPr lang="en-US" sz="1500" i="1" dirty="0"/>
              <a:t>Science of + 4 The People: Science + Tech for a post-capitalism and regenerative society. </a:t>
            </a:r>
          </a:p>
          <a:p>
            <a:pPr>
              <a:spcBef>
                <a:spcPts val="0"/>
              </a:spcBef>
            </a:pPr>
            <a:r>
              <a:rPr lang="en-US" sz="1500" dirty="0"/>
              <a:t>    Workshop presented at a meeting of CU Café, University of Colorado, Boulder, CO.</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normAutofit/>
          </a:bodyPr>
          <a:lstStyle/>
          <a:p>
            <a:pPr lvl="0">
              <a:spcBef>
                <a:spcPts val="0"/>
              </a:spcBef>
            </a:pPr>
            <a:r>
              <a:rPr lang="en-US" dirty="0"/>
              <a:t>Hierarchical vs. Networked Organizations</a:t>
            </a:r>
          </a:p>
        </p:txBody>
      </p:sp>
      <p:pic>
        <p:nvPicPr>
          <p:cNvPr id="8" name="Google Shape;82;p15">
            <a:extLst>
              <a:ext uri="{FF2B5EF4-FFF2-40B4-BE49-F238E27FC236}">
                <a16:creationId xmlns:a16="http://schemas.microsoft.com/office/drawing/2014/main" id="{849CE6BE-5C2E-B14C-8660-D9FEAEFF888B}"/>
              </a:ext>
            </a:extLst>
          </p:cNvPr>
          <p:cNvPicPr preferRelativeResize="0"/>
          <p:nvPr/>
        </p:nvPicPr>
        <p:blipFill rotWithShape="1">
          <a:blip r:embed="rId4">
            <a:alphaModFix/>
          </a:blip>
          <a:srcRect t="16336" b="24816"/>
          <a:stretch/>
        </p:blipFill>
        <p:spPr>
          <a:xfrm>
            <a:off x="1558977" y="1226963"/>
            <a:ext cx="9158990" cy="1870800"/>
          </a:xfrm>
          <a:prstGeom prst="rect">
            <a:avLst/>
          </a:prstGeom>
          <a:noFill/>
          <a:ln>
            <a:noFill/>
          </a:ln>
        </p:spPr>
      </p:pic>
      <p:pic>
        <p:nvPicPr>
          <p:cNvPr id="9" name="Graphic 8">
            <a:extLst>
              <a:ext uri="{FF2B5EF4-FFF2-40B4-BE49-F238E27FC236}">
                <a16:creationId xmlns:a16="http://schemas.microsoft.com/office/drawing/2014/main" id="{46797F81-DC2A-574B-8AC3-0A0A114B8F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1105339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7D73D-AD83-42BA-94E8-AC74A0513615}"/>
              </a:ext>
            </a:extLst>
          </p:cNvPr>
          <p:cNvSpPr>
            <a:spLocks noGrp="1"/>
          </p:cNvSpPr>
          <p:nvPr>
            <p:ph idx="1"/>
          </p:nvPr>
        </p:nvSpPr>
        <p:spPr>
          <a:xfrm>
            <a:off x="823210" y="1495843"/>
            <a:ext cx="10515600" cy="3330990"/>
          </a:xfrm>
        </p:spPr>
        <p:txBody>
          <a:bodyPr>
            <a:normAutofit fontScale="92500" lnSpcReduction="20000"/>
          </a:bodyPr>
          <a:lstStyle/>
          <a:p>
            <a:pPr marL="457200" indent="-342900">
              <a:lnSpc>
                <a:spcPct val="115000"/>
              </a:lnSpc>
              <a:buSzPct val="100000"/>
            </a:pPr>
            <a:r>
              <a:rPr lang="en-US" sz="2200" dirty="0">
                <a:solidFill>
                  <a:srgbClr val="434343"/>
                </a:solidFill>
                <a:ea typeface="Roboto"/>
                <a:cs typeface="Roboto"/>
                <a:sym typeface="Roboto"/>
              </a:rPr>
              <a:t>Defining an individual or group’s main role as </a:t>
            </a:r>
            <a:r>
              <a:rPr lang="en-US" sz="2200" b="1" dirty="0">
                <a:solidFill>
                  <a:srgbClr val="434343"/>
                </a:solidFill>
                <a:ea typeface="Roboto"/>
                <a:cs typeface="Roboto"/>
                <a:sym typeface="Roboto"/>
              </a:rPr>
              <a:t>informing, recommending, or deciding </a:t>
            </a:r>
            <a:r>
              <a:rPr lang="en-US" sz="2200" dirty="0">
                <a:solidFill>
                  <a:srgbClr val="434343"/>
                </a:solidFill>
                <a:ea typeface="Roboto"/>
                <a:cs typeface="Roboto"/>
                <a:sym typeface="Roboto"/>
              </a:rPr>
              <a:t>brings clarity that facilitates healthy decision-making. </a:t>
            </a:r>
            <a:br>
              <a:rPr lang="en-US" sz="2200" dirty="0">
                <a:solidFill>
                  <a:srgbClr val="434343"/>
                </a:solidFill>
                <a:ea typeface="Roboto"/>
                <a:cs typeface="Roboto"/>
                <a:sym typeface="Roboto"/>
              </a:rPr>
            </a:br>
            <a:endParaRPr lang="en-US" sz="2200" dirty="0">
              <a:solidFill>
                <a:srgbClr val="434343"/>
              </a:solidFill>
              <a:ea typeface="Roboto"/>
              <a:cs typeface="Roboto"/>
              <a:sym typeface="Roboto"/>
            </a:endParaRPr>
          </a:p>
          <a:p>
            <a:pPr marL="457200" indent="-342900">
              <a:lnSpc>
                <a:spcPct val="115000"/>
              </a:lnSpc>
              <a:buSzPct val="100000"/>
            </a:pPr>
            <a:r>
              <a:rPr lang="en-US" sz="2200" dirty="0">
                <a:solidFill>
                  <a:srgbClr val="434343"/>
                </a:solidFill>
                <a:ea typeface="Roboto"/>
                <a:cs typeface="Roboto"/>
                <a:sym typeface="Roboto"/>
              </a:rPr>
              <a:t>In this department, which groups typically inform, recommend, and decide? </a:t>
            </a:r>
            <a:br>
              <a:rPr lang="en-US" sz="2200" dirty="0">
                <a:solidFill>
                  <a:srgbClr val="434343"/>
                </a:solidFill>
                <a:ea typeface="Roboto"/>
                <a:cs typeface="Roboto"/>
                <a:sym typeface="Roboto"/>
              </a:rPr>
            </a:br>
            <a:endParaRPr lang="en-US" sz="2200" dirty="0">
              <a:solidFill>
                <a:srgbClr val="434343"/>
              </a:solidFill>
              <a:ea typeface="Roboto"/>
              <a:cs typeface="Roboto"/>
              <a:sym typeface="Roboto"/>
            </a:endParaRPr>
          </a:p>
          <a:p>
            <a:pPr marL="457200" lvl="0" indent="-342900">
              <a:lnSpc>
                <a:spcPct val="115000"/>
              </a:lnSpc>
              <a:spcBef>
                <a:spcPts val="0"/>
              </a:spcBef>
              <a:spcAft>
                <a:spcPts val="0"/>
              </a:spcAft>
              <a:buSzPct val="100000"/>
            </a:pPr>
            <a:r>
              <a:rPr lang="en-US" sz="2200" dirty="0">
                <a:solidFill>
                  <a:srgbClr val="434343"/>
                </a:solidFill>
                <a:ea typeface="Roboto"/>
                <a:cs typeface="Roboto"/>
                <a:sym typeface="Roboto"/>
              </a:rPr>
              <a:t>This language can also be used to label intentions (</a:t>
            </a:r>
            <a:r>
              <a:rPr lang="en-US" sz="2200" i="1" dirty="0">
                <a:solidFill>
                  <a:srgbClr val="434343"/>
                </a:solidFill>
                <a:ea typeface="Roboto"/>
                <a:cs typeface="Roboto"/>
                <a:sym typeface="Roboto"/>
              </a:rPr>
              <a:t>“Our DAT recommends that the department...”; “We have decided to…”</a:t>
            </a:r>
            <a:r>
              <a:rPr lang="en-US" sz="2200" dirty="0">
                <a:solidFill>
                  <a:srgbClr val="434343"/>
                </a:solidFill>
                <a:ea typeface="Roboto"/>
                <a:cs typeface="Roboto"/>
                <a:sym typeface="Roboto"/>
              </a:rPr>
              <a:t>)</a:t>
            </a:r>
            <a:br>
              <a:rPr lang="en-US" sz="2200" dirty="0">
                <a:solidFill>
                  <a:srgbClr val="434343"/>
                </a:solidFill>
                <a:ea typeface="Roboto"/>
                <a:cs typeface="Roboto"/>
                <a:sym typeface="Roboto"/>
              </a:rPr>
            </a:br>
            <a:endParaRPr lang="en-US" sz="2200" dirty="0">
              <a:solidFill>
                <a:srgbClr val="434343"/>
              </a:solidFill>
              <a:ea typeface="Roboto"/>
              <a:cs typeface="Roboto"/>
              <a:sym typeface="Roboto"/>
            </a:endParaRPr>
          </a:p>
          <a:p>
            <a:pPr marL="457200" lvl="0" indent="-342900">
              <a:lnSpc>
                <a:spcPct val="115000"/>
              </a:lnSpc>
              <a:spcBef>
                <a:spcPts val="0"/>
              </a:spcBef>
              <a:spcAft>
                <a:spcPts val="0"/>
              </a:spcAft>
              <a:buSzPct val="100000"/>
            </a:pPr>
            <a:r>
              <a:rPr lang="en-US" sz="2200" dirty="0">
                <a:solidFill>
                  <a:srgbClr val="434343"/>
                </a:solidFill>
                <a:ea typeface="Roboto"/>
                <a:cs typeface="Roboto"/>
                <a:sym typeface="Roboto"/>
              </a:rPr>
              <a:t>What main role will be most helpful for this DAT to play, given our work, values, and constraints?</a:t>
            </a:r>
          </a:p>
          <a:p>
            <a:pPr marL="0" indent="0">
              <a:lnSpc>
                <a:spcPct val="120000"/>
              </a:lnSpc>
              <a:buNone/>
            </a:pPr>
            <a:endParaRPr lang="en-US" dirty="0"/>
          </a:p>
        </p:txBody>
      </p:sp>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 DAT Digital Toolkit | 9.2</a:t>
            </a:r>
          </a:p>
        </p:txBody>
      </p:sp>
      <p:sp>
        <p:nvSpPr>
          <p:cNvPr id="6" name="Text Placeholder 5">
            <a:extLst>
              <a:ext uri="{FF2B5EF4-FFF2-40B4-BE49-F238E27FC236}">
                <a16:creationId xmlns:a16="http://schemas.microsoft.com/office/drawing/2014/main" id="{67708FB5-D564-4471-BE2C-8B621CEBD266}"/>
              </a:ext>
            </a:extLst>
          </p:cNvPr>
          <p:cNvSpPr>
            <a:spLocks noGrp="1"/>
          </p:cNvSpPr>
          <p:nvPr>
            <p:ph type="body" sz="quarter" idx="15"/>
          </p:nvPr>
        </p:nvSpPr>
        <p:spPr>
          <a:xfrm>
            <a:off x="838200" y="5651067"/>
            <a:ext cx="10515600" cy="553998"/>
          </a:xfrm>
        </p:spPr>
        <p:txBody>
          <a:bodyPr/>
          <a:lstStyle/>
          <a:p>
            <a:r>
              <a:rPr lang="en-US" sz="1500" dirty="0" err="1"/>
              <a:t>Garmston</a:t>
            </a:r>
            <a:r>
              <a:rPr lang="en-US" sz="1500" dirty="0"/>
              <a:t>, R. J., &amp; Wellman, B. M. (2013). </a:t>
            </a:r>
            <a:r>
              <a:rPr lang="en-US" sz="1500" u="sng" dirty="0"/>
              <a:t>The adaptive school: A sourcebook for developing collaborative groups</a:t>
            </a:r>
            <a:r>
              <a:rPr lang="en-US" sz="1500" dirty="0"/>
              <a:t>. Rowman &amp; Littlefield.</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spcBef>
                <a:spcPts val="0"/>
              </a:spcBef>
            </a:pPr>
            <a:r>
              <a:rPr lang="en-US" dirty="0"/>
              <a:t>Deciding Who Decides</a:t>
            </a:r>
          </a:p>
        </p:txBody>
      </p:sp>
      <p:pic>
        <p:nvPicPr>
          <p:cNvPr id="8" name="Graphic 7">
            <a:extLst>
              <a:ext uri="{FF2B5EF4-FFF2-40B4-BE49-F238E27FC236}">
                <a16:creationId xmlns:a16="http://schemas.microsoft.com/office/drawing/2014/main" id="{4ED6E93B-C5DF-6147-B883-5B4050D404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24474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ADEF5AA-ED5E-3D4C-9B1E-75A9CFE2BD4D}"/>
              </a:ext>
            </a:extLst>
          </p:cNvPr>
          <p:cNvSpPr>
            <a:spLocks noGrp="1"/>
          </p:cNvSpPr>
          <p:nvPr>
            <p:ph type="title"/>
          </p:nvPr>
        </p:nvSpPr>
        <p:spPr/>
        <p:txBody>
          <a:bodyPr/>
          <a:lstStyle/>
          <a:p>
            <a:r>
              <a:rPr lang="en-US" dirty="0"/>
              <a:t>DAT Core Principles Overview</a:t>
            </a:r>
          </a:p>
        </p:txBody>
      </p:sp>
      <p:sp>
        <p:nvSpPr>
          <p:cNvPr id="11" name="Content Placeholder 10">
            <a:extLst>
              <a:ext uri="{FF2B5EF4-FFF2-40B4-BE49-F238E27FC236}">
                <a16:creationId xmlns:a16="http://schemas.microsoft.com/office/drawing/2014/main" id="{93D67DBD-1C39-E341-8D30-4310DB33B560}"/>
              </a:ext>
            </a:extLst>
          </p:cNvPr>
          <p:cNvSpPr>
            <a:spLocks noGrp="1"/>
          </p:cNvSpPr>
          <p:nvPr>
            <p:ph idx="1"/>
          </p:nvPr>
        </p:nvSpPr>
        <p:spPr/>
        <p:txBody>
          <a:bodyPr>
            <a:normAutofit/>
          </a:bodyPr>
          <a:lstStyle/>
          <a:p>
            <a:pPr marL="457200" indent="-457200">
              <a:buFont typeface="+mj-lt"/>
              <a:buAutoNum type="arabicPeriod"/>
            </a:pPr>
            <a:r>
              <a:rPr lang="en" sz="2000" dirty="0"/>
              <a:t>Students are partners in the educational process.</a:t>
            </a:r>
          </a:p>
          <a:p>
            <a:pPr marL="457200" indent="-457200">
              <a:buFont typeface="+mj-lt"/>
              <a:buAutoNum type="arabicPeriod"/>
            </a:pPr>
            <a:r>
              <a:rPr lang="en" sz="2000" dirty="0"/>
              <a:t>Work focuses on achieving collective positive outcomes.</a:t>
            </a:r>
          </a:p>
          <a:p>
            <a:pPr marL="457200" indent="-457200">
              <a:buFont typeface="+mj-lt"/>
              <a:buAutoNum type="arabicPeriod"/>
            </a:pPr>
            <a:r>
              <a:rPr lang="en" sz="2000" dirty="0"/>
              <a:t>Data collection, analysis, and interpretation inform decision-making.</a:t>
            </a:r>
          </a:p>
          <a:p>
            <a:pPr marL="457200" indent="-457200">
              <a:buFont typeface="+mj-lt"/>
              <a:buAutoNum type="arabicPeriod"/>
            </a:pPr>
            <a:r>
              <a:rPr lang="en" sz="2000" dirty="0"/>
              <a:t>Collaboration between group members is enjoyable, productive, and rewarding.</a:t>
            </a:r>
          </a:p>
          <a:p>
            <a:pPr marL="457200" indent="-457200">
              <a:buFont typeface="+mj-lt"/>
              <a:buAutoNum type="arabicPeriod"/>
            </a:pPr>
            <a:r>
              <a:rPr lang="en" sz="2000" dirty="0"/>
              <a:t>Continuous improvement is an upheld practice. </a:t>
            </a:r>
          </a:p>
          <a:p>
            <a:pPr marL="457200" indent="-457200">
              <a:buFont typeface="+mj-lt"/>
              <a:buAutoNum type="arabicPeriod"/>
            </a:pPr>
            <a:r>
              <a:rPr lang="en" sz="2000" dirty="0"/>
              <a:t>Work is grounded in a commitment to equity, inclusion, and social justice. </a:t>
            </a:r>
            <a:endParaRPr lang="en-US" sz="2000" dirty="0"/>
          </a:p>
        </p:txBody>
      </p:sp>
      <p:sp>
        <p:nvSpPr>
          <p:cNvPr id="2" name="Date Placeholder 1">
            <a:extLst>
              <a:ext uri="{FF2B5EF4-FFF2-40B4-BE49-F238E27FC236}">
                <a16:creationId xmlns:a16="http://schemas.microsoft.com/office/drawing/2014/main" id="{4EF2F885-62DE-5743-B517-2070F8C050D2}"/>
              </a:ext>
            </a:extLst>
          </p:cNvPr>
          <p:cNvSpPr>
            <a:spLocks noGrp="1"/>
          </p:cNvSpPr>
          <p:nvPr>
            <p:ph type="dt" sz="half" idx="10"/>
          </p:nvPr>
        </p:nvSpPr>
        <p:spPr/>
        <p:txBody>
          <a:bodyPr/>
          <a:lstStyle/>
          <a:p>
            <a:r>
              <a:rPr lang="en-US"/>
              <a:t>Departmental Action Team Project</a:t>
            </a:r>
            <a:endParaRPr lang="en-US" dirty="0"/>
          </a:p>
        </p:txBody>
      </p:sp>
      <p:sp>
        <p:nvSpPr>
          <p:cNvPr id="3" name="Slide Number Placeholder 2">
            <a:extLst>
              <a:ext uri="{FF2B5EF4-FFF2-40B4-BE49-F238E27FC236}">
                <a16:creationId xmlns:a16="http://schemas.microsoft.com/office/drawing/2014/main" id="{A7240F7F-4075-314D-A04B-5C6B4C0C3C6F}"/>
              </a:ext>
            </a:extLst>
          </p:cNvPr>
          <p:cNvSpPr>
            <a:spLocks noGrp="1"/>
          </p:cNvSpPr>
          <p:nvPr>
            <p:ph type="sldNum" sz="quarter" idx="12"/>
          </p:nvPr>
        </p:nvSpPr>
        <p:spPr/>
        <p:txBody>
          <a:bodyPr/>
          <a:lstStyle/>
          <a:p>
            <a:r>
              <a:rPr lang="en-US" dirty="0"/>
              <a:t>DAT Digital Toolkit | 1.7</a:t>
            </a:r>
          </a:p>
        </p:txBody>
      </p:sp>
      <p:sp>
        <p:nvSpPr>
          <p:cNvPr id="12" name="Text Placeholder 11">
            <a:extLst>
              <a:ext uri="{FF2B5EF4-FFF2-40B4-BE49-F238E27FC236}">
                <a16:creationId xmlns:a16="http://schemas.microsoft.com/office/drawing/2014/main" id="{4CA509DC-DC03-F946-8597-B17C188EE21F}"/>
              </a:ext>
            </a:extLst>
          </p:cNvPr>
          <p:cNvSpPr>
            <a:spLocks noGrp="1"/>
          </p:cNvSpPr>
          <p:nvPr>
            <p:ph type="body" sz="quarter" idx="15"/>
          </p:nvPr>
        </p:nvSpPr>
        <p:spPr>
          <a:xfrm>
            <a:off x="838200" y="5681845"/>
            <a:ext cx="10515600" cy="523220"/>
          </a:xfrm>
        </p:spPr>
        <p:txBody>
          <a:bodyPr/>
          <a:lstStyle/>
          <a:p>
            <a:r>
              <a:rPr lang="en-US" dirty="0"/>
              <a:t>Quan, G. M. et al. (2019). Designing for institutional transformation: Six principles for department-level interventions.        </a:t>
            </a:r>
            <a:r>
              <a:rPr lang="en-US" i="1"/>
              <a:t>Physical Review Physics Education Research</a:t>
            </a:r>
            <a:r>
              <a:rPr lang="en-US"/>
              <a:t>, 15(1), </a:t>
            </a:r>
            <a:r>
              <a:rPr lang="en-US">
                <a:hlinkClick r:id="rId2"/>
              </a:rPr>
              <a:t>010141</a:t>
            </a:r>
            <a:r>
              <a:rPr lang="en-US"/>
              <a:t>.</a:t>
            </a:r>
          </a:p>
        </p:txBody>
      </p:sp>
      <p:pic>
        <p:nvPicPr>
          <p:cNvPr id="7" name="Graphic 6">
            <a:extLst>
              <a:ext uri="{FF2B5EF4-FFF2-40B4-BE49-F238E27FC236}">
                <a16:creationId xmlns:a16="http://schemas.microsoft.com/office/drawing/2014/main" id="{B2B39182-8C15-264E-A5CB-2FC9103CA9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7464972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9.3</a:t>
            </a:r>
          </a:p>
        </p:txBody>
      </p:sp>
      <p:sp>
        <p:nvSpPr>
          <p:cNvPr id="6" name="Text Placeholder 5">
            <a:extLst>
              <a:ext uri="{FF2B5EF4-FFF2-40B4-BE49-F238E27FC236}">
                <a16:creationId xmlns:a16="http://schemas.microsoft.com/office/drawing/2014/main" id="{67708FB5-D564-4471-BE2C-8B621CEBD266}"/>
              </a:ext>
            </a:extLst>
          </p:cNvPr>
          <p:cNvSpPr>
            <a:spLocks noGrp="1"/>
          </p:cNvSpPr>
          <p:nvPr>
            <p:ph type="body" sz="quarter" idx="15"/>
          </p:nvPr>
        </p:nvSpPr>
        <p:spPr>
          <a:xfrm>
            <a:off x="838200" y="5651067"/>
            <a:ext cx="10515600" cy="553998"/>
          </a:xfrm>
        </p:spPr>
        <p:txBody>
          <a:bodyPr/>
          <a:lstStyle/>
          <a:p>
            <a:r>
              <a:rPr lang="en-US" sz="1500" dirty="0"/>
              <a:t>Consensus decision-making. (2020, Sept. 13). Retrieved from </a:t>
            </a:r>
            <a:r>
              <a:rPr lang="en-US" sz="1500" dirty="0">
                <a:hlinkClick r:id="rId3"/>
              </a:rPr>
              <a:t>https://en.wikipedia.org/wiki/Consensus_decision-making</a:t>
            </a:r>
            <a:r>
              <a:rPr lang="en-US" sz="1500" dirty="0"/>
              <a:t>.</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eaLnBrk="0" fontAlgn="base" hangingPunct="0">
              <a:lnSpc>
                <a:spcPct val="100000"/>
              </a:lnSpc>
              <a:spcAft>
                <a:spcPct val="0"/>
              </a:spcAft>
            </a:pPr>
            <a:r>
              <a:rPr lang="en-US" altLang="en-US" dirty="0"/>
              <a:t>Consensus Cards</a:t>
            </a:r>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154500"/>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en-US" sz="2000" dirty="0"/>
              <a:t>Hold one of these up to signal your reaction during conversation, or during decision-making, to indicate agreement or concern. </a:t>
            </a:r>
          </a:p>
        </p:txBody>
      </p:sp>
      <p:graphicFrame>
        <p:nvGraphicFramePr>
          <p:cNvPr id="10" name="Table 9">
            <a:extLst>
              <a:ext uri="{FF2B5EF4-FFF2-40B4-BE49-F238E27FC236}">
                <a16:creationId xmlns:a16="http://schemas.microsoft.com/office/drawing/2014/main" id="{7A822AED-3F25-AF4A-A463-F2BEEE800BEE}"/>
              </a:ext>
            </a:extLst>
          </p:cNvPr>
          <p:cNvGraphicFramePr>
            <a:graphicFrameLocks noGrp="1"/>
          </p:cNvGraphicFramePr>
          <p:nvPr>
            <p:extLst>
              <p:ext uri="{D42A27DB-BD31-4B8C-83A1-F6EECF244321}">
                <p14:modId xmlns:p14="http://schemas.microsoft.com/office/powerpoint/2010/main" val="850099079"/>
              </p:ext>
            </p:extLst>
          </p:nvPr>
        </p:nvGraphicFramePr>
        <p:xfrm>
          <a:off x="2429339" y="1884757"/>
          <a:ext cx="8164673" cy="3689511"/>
        </p:xfrm>
        <a:graphic>
          <a:graphicData uri="http://schemas.openxmlformats.org/drawingml/2006/table">
            <a:tbl>
              <a:tblPr/>
              <a:tblGrid>
                <a:gridCol w="3400198">
                  <a:extLst>
                    <a:ext uri="{9D8B030D-6E8A-4147-A177-3AD203B41FA5}">
                      <a16:colId xmlns:a16="http://schemas.microsoft.com/office/drawing/2014/main" val="3339738413"/>
                    </a:ext>
                  </a:extLst>
                </a:gridCol>
                <a:gridCol w="4764475">
                  <a:extLst>
                    <a:ext uri="{9D8B030D-6E8A-4147-A177-3AD203B41FA5}">
                      <a16:colId xmlns:a16="http://schemas.microsoft.com/office/drawing/2014/main" val="2962525348"/>
                    </a:ext>
                  </a:extLst>
                </a:gridCol>
              </a:tblGrid>
              <a:tr h="442850">
                <a:tc>
                  <a:txBody>
                    <a:bodyPr/>
                    <a:lstStyle/>
                    <a:p>
                      <a:pPr rtl="0" fontAlgn="t">
                        <a:spcBef>
                          <a:spcPts val="0"/>
                        </a:spcBef>
                        <a:spcAft>
                          <a:spcPts val="0"/>
                        </a:spcAft>
                      </a:pPr>
                      <a:r>
                        <a:rPr lang="en-US" sz="1600" b="1" i="0" u="none" strike="noStrike" dirty="0">
                          <a:solidFill>
                            <a:srgbClr val="000000"/>
                          </a:solidFill>
                          <a:effectLst/>
                          <a:latin typeface="+mn-lt"/>
                        </a:rPr>
                        <a:t>During conversation</a:t>
                      </a:r>
                      <a:endParaRPr lang="en-US" sz="1600" dirty="0">
                        <a:effectLst/>
                        <a:latin typeface="+mn-lt"/>
                      </a:endParaRP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1" i="0" u="none" strike="noStrike" dirty="0">
                          <a:solidFill>
                            <a:srgbClr val="000000"/>
                          </a:solidFill>
                          <a:effectLst/>
                          <a:latin typeface="+mn-lt"/>
                        </a:rPr>
                        <a:t>During a consensus check</a:t>
                      </a:r>
                      <a:endParaRPr lang="en-US" sz="1600" dirty="0">
                        <a:effectLst/>
                        <a:latin typeface="+mn-lt"/>
                      </a:endParaRP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36127731"/>
                  </a:ext>
                </a:extLst>
              </a:tr>
              <a:tr h="730426">
                <a:tc>
                  <a:txBody>
                    <a:bodyPr/>
                    <a:lstStyle/>
                    <a:p>
                      <a:pPr rtl="0" fontAlgn="ctr">
                        <a:spcBef>
                          <a:spcPts val="0"/>
                        </a:spcBef>
                        <a:spcAft>
                          <a:spcPts val="400"/>
                        </a:spcAft>
                      </a:pPr>
                      <a:r>
                        <a:rPr lang="en-US" sz="1600" b="0" i="0" u="none" strike="noStrike" dirty="0">
                          <a:solidFill>
                            <a:srgbClr val="000000"/>
                          </a:solidFill>
                          <a:effectLst/>
                          <a:latin typeface="+mn-lt"/>
                        </a:rPr>
                        <a:t>“I agree with what you are saying”</a:t>
                      </a:r>
                      <a:endParaRPr lang="en-US" sz="1600" dirty="0">
                        <a:effectLst/>
                        <a:latin typeface="+mn-lt"/>
                      </a:endParaRPr>
                    </a:p>
                    <a:p>
                      <a:pPr rtl="0" fontAlgn="ctr">
                        <a:spcBef>
                          <a:spcPts val="0"/>
                        </a:spcBef>
                        <a:spcAft>
                          <a:spcPts val="400"/>
                        </a:spcAft>
                      </a:pPr>
                      <a:r>
                        <a:rPr lang="en-US" sz="1600" b="0" i="0" u="none" strike="noStrike" dirty="0">
                          <a:solidFill>
                            <a:srgbClr val="000000"/>
                          </a:solidFill>
                          <a:effectLst/>
                          <a:latin typeface="+mn-lt"/>
                        </a:rPr>
                        <a:t>“You’re doing great work”</a:t>
                      </a: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EAD3"/>
                    </a:solidFill>
                  </a:tcPr>
                </a:tc>
                <a:tc>
                  <a:txBody>
                    <a:bodyPr/>
                    <a:lstStyle/>
                    <a:p>
                      <a:pPr rtl="0" fontAlgn="ctr">
                        <a:spcBef>
                          <a:spcPts val="0"/>
                        </a:spcBef>
                        <a:spcAft>
                          <a:spcPts val="400"/>
                        </a:spcAft>
                      </a:pPr>
                      <a:r>
                        <a:rPr lang="en-US" sz="1600" b="0" i="0" u="none" strike="noStrike">
                          <a:solidFill>
                            <a:srgbClr val="000000"/>
                          </a:solidFill>
                          <a:effectLst/>
                          <a:latin typeface="+mn-lt"/>
                        </a:rPr>
                        <a:t>“I agree with the proposal as it stands”</a:t>
                      </a:r>
                      <a:endParaRPr lang="en-US" sz="1600">
                        <a:effectLst/>
                        <a:latin typeface="+mn-lt"/>
                      </a:endParaRPr>
                    </a:p>
                    <a:p>
                      <a:pPr rtl="0" fontAlgn="ctr">
                        <a:spcBef>
                          <a:spcPts val="0"/>
                        </a:spcBef>
                        <a:spcAft>
                          <a:spcPts val="400"/>
                        </a:spcAft>
                      </a:pPr>
                      <a:r>
                        <a:rPr lang="en-US" sz="1600" b="0" i="0" u="none" strike="noStrike">
                          <a:solidFill>
                            <a:srgbClr val="000000"/>
                          </a:solidFill>
                          <a:effectLst/>
                          <a:latin typeface="+mn-lt"/>
                        </a:rPr>
                        <a:t>“I think we should move forward”</a:t>
                      </a:r>
                      <a:endParaRPr lang="en-US" sz="160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EAD3"/>
                    </a:solidFill>
                  </a:tcPr>
                </a:tc>
                <a:extLst>
                  <a:ext uri="{0D108BD9-81ED-4DB2-BD59-A6C34878D82A}">
                    <a16:rowId xmlns:a16="http://schemas.microsoft.com/office/drawing/2014/main" val="1853583904"/>
                  </a:ext>
                </a:extLst>
              </a:tr>
              <a:tr h="1018002">
                <a:tc>
                  <a:txBody>
                    <a:bodyPr/>
                    <a:lstStyle/>
                    <a:p>
                      <a:pPr rtl="0" fontAlgn="ctr">
                        <a:spcBef>
                          <a:spcPts val="0"/>
                        </a:spcBef>
                        <a:spcAft>
                          <a:spcPts val="400"/>
                        </a:spcAft>
                      </a:pPr>
                      <a:r>
                        <a:rPr lang="en-US" sz="1600" b="0" i="0" u="none" strike="noStrike" dirty="0">
                          <a:solidFill>
                            <a:srgbClr val="000000"/>
                          </a:solidFill>
                          <a:effectLst/>
                          <a:latin typeface="+mn-lt"/>
                        </a:rPr>
                        <a:t>“I have a question”</a:t>
                      </a:r>
                      <a:endParaRPr lang="en-US" sz="1600" dirty="0">
                        <a:effectLst/>
                        <a:latin typeface="+mn-lt"/>
                      </a:endParaRPr>
                    </a:p>
                    <a:p>
                      <a:pPr rtl="0" fontAlgn="ctr">
                        <a:spcBef>
                          <a:spcPts val="0"/>
                        </a:spcBef>
                        <a:spcAft>
                          <a:spcPts val="400"/>
                        </a:spcAft>
                      </a:pPr>
                      <a:r>
                        <a:rPr lang="en-US" sz="1600" b="0" i="0" u="none" strike="noStrike" dirty="0">
                          <a:solidFill>
                            <a:srgbClr val="000000"/>
                          </a:solidFill>
                          <a:effectLst/>
                          <a:latin typeface="+mn-lt"/>
                        </a:rPr>
                        <a:t>“I have a response”</a:t>
                      </a:r>
                      <a:endParaRPr lang="en-US" sz="1600" dirty="0">
                        <a:effectLst/>
                        <a:latin typeface="+mn-lt"/>
                      </a:endParaRPr>
                    </a:p>
                    <a:p>
                      <a:pPr rtl="0" fontAlgn="ctr">
                        <a:spcBef>
                          <a:spcPts val="0"/>
                        </a:spcBef>
                        <a:spcAft>
                          <a:spcPts val="400"/>
                        </a:spcAft>
                      </a:pPr>
                      <a:r>
                        <a:rPr lang="en-US" sz="1600" b="0" i="0" u="none" strike="noStrike" dirty="0">
                          <a:solidFill>
                            <a:srgbClr val="000000"/>
                          </a:solidFill>
                          <a:effectLst/>
                          <a:latin typeface="+mn-lt"/>
                        </a:rPr>
                        <a:t>“I would like to speak”</a:t>
                      </a: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2CC"/>
                    </a:solidFill>
                  </a:tcPr>
                </a:tc>
                <a:tc>
                  <a:txBody>
                    <a:bodyPr/>
                    <a:lstStyle/>
                    <a:p>
                      <a:pPr rtl="0" fontAlgn="ctr">
                        <a:spcBef>
                          <a:spcPts val="0"/>
                        </a:spcBef>
                        <a:spcAft>
                          <a:spcPts val="400"/>
                        </a:spcAft>
                      </a:pPr>
                      <a:r>
                        <a:rPr lang="en-US" sz="1600" b="0" i="0" u="none" strike="noStrike" dirty="0">
                          <a:solidFill>
                            <a:srgbClr val="000000"/>
                          </a:solidFill>
                          <a:effectLst/>
                          <a:latin typeface="+mn-lt"/>
                        </a:rPr>
                        <a:t>“I could support the proposal with modification”</a:t>
                      </a:r>
                      <a:endParaRPr lang="en-US" sz="1600" dirty="0">
                        <a:effectLst/>
                        <a:latin typeface="+mn-lt"/>
                      </a:endParaRPr>
                    </a:p>
                    <a:p>
                      <a:pPr rtl="0" fontAlgn="ctr">
                        <a:spcBef>
                          <a:spcPts val="0"/>
                        </a:spcBef>
                        <a:spcAft>
                          <a:spcPts val="400"/>
                        </a:spcAft>
                      </a:pPr>
                      <a:r>
                        <a:rPr lang="en-US" sz="1600" b="0" i="0" u="none" strike="noStrike" dirty="0">
                          <a:solidFill>
                            <a:srgbClr val="000000"/>
                          </a:solidFill>
                          <a:effectLst/>
                          <a:latin typeface="+mn-lt"/>
                        </a:rPr>
                        <a:t>“I have a concern with the proposal to discuss before we can proceed”</a:t>
                      </a: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2CC"/>
                    </a:solidFill>
                  </a:tcPr>
                </a:tc>
                <a:extLst>
                  <a:ext uri="{0D108BD9-81ED-4DB2-BD59-A6C34878D82A}">
                    <a16:rowId xmlns:a16="http://schemas.microsoft.com/office/drawing/2014/main" val="570647567"/>
                  </a:ext>
                </a:extLst>
              </a:tr>
              <a:tr h="1444407">
                <a:tc>
                  <a:txBody>
                    <a:bodyPr/>
                    <a:lstStyle/>
                    <a:p>
                      <a:pPr rtl="0" fontAlgn="ctr">
                        <a:spcBef>
                          <a:spcPts val="0"/>
                        </a:spcBef>
                        <a:spcAft>
                          <a:spcPts val="400"/>
                        </a:spcAft>
                      </a:pPr>
                      <a:r>
                        <a:rPr lang="en-US" sz="1600" b="0" i="0" u="none" strike="noStrike" dirty="0">
                          <a:solidFill>
                            <a:srgbClr val="000000"/>
                          </a:solidFill>
                          <a:effectLst/>
                          <a:latin typeface="+mn-lt"/>
                        </a:rPr>
                        <a:t>“We are off topic”</a:t>
                      </a:r>
                      <a:br>
                        <a:rPr lang="en-US" sz="1600" b="0" i="0" u="none" strike="noStrike" dirty="0">
                          <a:solidFill>
                            <a:srgbClr val="000000"/>
                          </a:solidFill>
                          <a:effectLst/>
                          <a:latin typeface="+mn-lt"/>
                        </a:rPr>
                      </a:br>
                      <a:endParaRPr lang="en-US" sz="1600" dirty="0">
                        <a:effectLst/>
                        <a:latin typeface="+mn-lt"/>
                      </a:endParaRPr>
                    </a:p>
                    <a:p>
                      <a:pPr rtl="0" fontAlgn="ctr">
                        <a:spcBef>
                          <a:spcPts val="0"/>
                        </a:spcBef>
                        <a:spcAft>
                          <a:spcPts val="400"/>
                        </a:spcAft>
                      </a:pPr>
                      <a:r>
                        <a:rPr lang="en-US" sz="1600" b="0" i="0" u="none" strike="noStrike" dirty="0">
                          <a:solidFill>
                            <a:srgbClr val="000000"/>
                          </a:solidFill>
                          <a:effectLst/>
                          <a:latin typeface="+mn-lt"/>
                        </a:rPr>
                        <a:t>“We are violating our norms”</a:t>
                      </a: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4CCCC"/>
                    </a:solidFill>
                  </a:tcPr>
                </a:tc>
                <a:tc>
                  <a:txBody>
                    <a:bodyPr/>
                    <a:lstStyle/>
                    <a:p>
                      <a:pPr rtl="0" fontAlgn="ctr">
                        <a:spcBef>
                          <a:spcPts val="0"/>
                        </a:spcBef>
                        <a:spcAft>
                          <a:spcPts val="400"/>
                        </a:spcAft>
                      </a:pPr>
                      <a:r>
                        <a:rPr lang="en-US" sz="1600" b="0" i="0" u="none" strike="noStrike" dirty="0">
                          <a:solidFill>
                            <a:srgbClr val="000000"/>
                          </a:solidFill>
                          <a:effectLst/>
                          <a:latin typeface="+mn-lt"/>
                        </a:rPr>
                        <a:t>“I have a serious concern that must be addressed or else I cannot agree with the proposal”</a:t>
                      </a:r>
                      <a:endParaRPr lang="en-US" sz="1600" dirty="0">
                        <a:effectLst/>
                        <a:latin typeface="+mn-lt"/>
                      </a:endParaRPr>
                    </a:p>
                    <a:p>
                      <a:pPr rtl="0" fontAlgn="ctr">
                        <a:spcBef>
                          <a:spcPts val="0"/>
                        </a:spcBef>
                        <a:spcAft>
                          <a:spcPts val="400"/>
                        </a:spcAft>
                      </a:pPr>
                      <a:r>
                        <a:rPr lang="en-US" sz="1600" b="0" i="0" u="none" strike="noStrike" dirty="0">
                          <a:solidFill>
                            <a:srgbClr val="000000"/>
                          </a:solidFill>
                          <a:effectLst/>
                          <a:latin typeface="+mn-lt"/>
                        </a:rPr>
                        <a:t>“This proposal violates our principles, values, and/or vision”</a:t>
                      </a: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4CCCC"/>
                    </a:solidFill>
                  </a:tcPr>
                </a:tc>
                <a:extLst>
                  <a:ext uri="{0D108BD9-81ED-4DB2-BD59-A6C34878D82A}">
                    <a16:rowId xmlns:a16="http://schemas.microsoft.com/office/drawing/2014/main" val="3273249524"/>
                  </a:ext>
                </a:extLst>
              </a:tr>
            </a:tbl>
          </a:graphicData>
        </a:graphic>
      </p:graphicFrame>
      <p:sp>
        <p:nvSpPr>
          <p:cNvPr id="11" name="Rectangle 10">
            <a:extLst>
              <a:ext uri="{FF2B5EF4-FFF2-40B4-BE49-F238E27FC236}">
                <a16:creationId xmlns:a16="http://schemas.microsoft.com/office/drawing/2014/main" id="{2C30B106-974B-2F46-8C5E-B57C7483BFC9}"/>
              </a:ext>
            </a:extLst>
          </p:cNvPr>
          <p:cNvSpPr/>
          <p:nvPr/>
        </p:nvSpPr>
        <p:spPr>
          <a:xfrm>
            <a:off x="1483785" y="2452891"/>
            <a:ext cx="648124" cy="58920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6A55EF2-F388-754F-A7A0-92DA87C20CB2}"/>
              </a:ext>
            </a:extLst>
          </p:cNvPr>
          <p:cNvSpPr/>
          <p:nvPr/>
        </p:nvSpPr>
        <p:spPr>
          <a:xfrm>
            <a:off x="1487246" y="3348579"/>
            <a:ext cx="648124" cy="5892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ctagon 12">
            <a:extLst>
              <a:ext uri="{FF2B5EF4-FFF2-40B4-BE49-F238E27FC236}">
                <a16:creationId xmlns:a16="http://schemas.microsoft.com/office/drawing/2014/main" id="{CF9F007F-4E07-D44E-88A9-E49F599DB5C2}"/>
              </a:ext>
            </a:extLst>
          </p:cNvPr>
          <p:cNvSpPr/>
          <p:nvPr/>
        </p:nvSpPr>
        <p:spPr>
          <a:xfrm>
            <a:off x="1483785" y="4566067"/>
            <a:ext cx="648124" cy="589204"/>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33E2C7B9-CCF1-FC4F-83F3-77D31B76D8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4420339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9.4</a:t>
            </a:r>
          </a:p>
        </p:txBody>
      </p:sp>
      <p:sp>
        <p:nvSpPr>
          <p:cNvPr id="6" name="Text Placeholder 5">
            <a:extLst>
              <a:ext uri="{FF2B5EF4-FFF2-40B4-BE49-F238E27FC236}">
                <a16:creationId xmlns:a16="http://schemas.microsoft.com/office/drawing/2014/main" id="{67708FB5-D564-4471-BE2C-8B621CEBD266}"/>
              </a:ext>
            </a:extLst>
          </p:cNvPr>
          <p:cNvSpPr>
            <a:spLocks noGrp="1"/>
          </p:cNvSpPr>
          <p:nvPr>
            <p:ph type="body" sz="quarter" idx="15"/>
          </p:nvPr>
        </p:nvSpPr>
        <p:spPr>
          <a:xfrm>
            <a:off x="838200" y="5881900"/>
            <a:ext cx="10515600" cy="323165"/>
          </a:xfrm>
        </p:spPr>
        <p:txBody>
          <a:bodyPr/>
          <a:lstStyle/>
          <a:p>
            <a:pPr lvl="0"/>
            <a:r>
              <a:rPr lang="en-US" sz="1500" dirty="0"/>
              <a:t>Lucid. (n.d.). What is Fist to Five? Retrieved from </a:t>
            </a:r>
            <a:r>
              <a:rPr lang="en-US" sz="1500" dirty="0">
                <a:hlinkClick r:id="rId3"/>
              </a:rPr>
              <a:t>https://www.lucidmeetings.com/glossary/fist-five</a:t>
            </a:r>
            <a:r>
              <a:rPr lang="en-US" sz="1500" dirty="0"/>
              <a:t>.</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spcBef>
                <a:spcPts val="0"/>
              </a:spcBef>
            </a:pPr>
            <a:r>
              <a:rPr lang="en-US" dirty="0"/>
              <a:t>Gauging Consensus with Fist to Five </a:t>
            </a:r>
          </a:p>
        </p:txBody>
      </p:sp>
      <p:pic>
        <p:nvPicPr>
          <p:cNvPr id="14" name="Google Shape;238;p40">
            <a:extLst>
              <a:ext uri="{FF2B5EF4-FFF2-40B4-BE49-F238E27FC236}">
                <a16:creationId xmlns:a16="http://schemas.microsoft.com/office/drawing/2014/main" id="{700DF987-FC9F-F740-B3B8-A4084D816E84}"/>
              </a:ext>
            </a:extLst>
          </p:cNvPr>
          <p:cNvPicPr preferRelativeResize="0"/>
          <p:nvPr/>
        </p:nvPicPr>
        <p:blipFill rotWithShape="1">
          <a:blip r:embed="rId4">
            <a:alphaModFix/>
          </a:blip>
          <a:srcRect t="22051"/>
          <a:stretch/>
        </p:blipFill>
        <p:spPr>
          <a:xfrm>
            <a:off x="1978973" y="1100013"/>
            <a:ext cx="7616252" cy="4657974"/>
          </a:xfrm>
          <a:prstGeom prst="rect">
            <a:avLst/>
          </a:prstGeom>
          <a:noFill/>
          <a:ln>
            <a:noFill/>
          </a:ln>
        </p:spPr>
      </p:pic>
      <p:pic>
        <p:nvPicPr>
          <p:cNvPr id="8" name="Graphic 7">
            <a:extLst>
              <a:ext uri="{FF2B5EF4-FFF2-40B4-BE49-F238E27FC236}">
                <a16:creationId xmlns:a16="http://schemas.microsoft.com/office/drawing/2014/main" id="{4F2360A7-4243-0247-9417-466FE7D318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7956946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9.5</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2432736"/>
            <a:ext cx="9055308" cy="3293507"/>
          </a:xfrm>
        </p:spPr>
        <p:txBody>
          <a:bodyPr/>
          <a:lstStyle/>
          <a:p>
            <a:pPr marL="0" lvl="0" indent="0">
              <a:spcBef>
                <a:spcPts val="0"/>
              </a:spcBef>
              <a:buNone/>
            </a:pPr>
            <a:r>
              <a:rPr lang="en-US" sz="2000" dirty="0">
                <a:solidFill>
                  <a:schemeClr val="accent2"/>
                </a:solidFill>
              </a:rPr>
              <a:t>A. </a:t>
            </a:r>
            <a:r>
              <a:rPr lang="en-US" sz="2000" dirty="0"/>
              <a:t>Editing Phase:</a:t>
            </a:r>
          </a:p>
          <a:p>
            <a:pPr marL="457200" lvl="0" indent="-342900">
              <a:spcBef>
                <a:spcPts val="1600"/>
              </a:spcBef>
              <a:buSzPct val="100000"/>
              <a:buAutoNum type="arabicPeriod"/>
            </a:pPr>
            <a:r>
              <a:rPr lang="en-US" sz="2000" dirty="0"/>
              <a:t>Make a small group.  Each person gets a different paper to edit.</a:t>
            </a:r>
            <a:br>
              <a:rPr lang="en-US" sz="2000" dirty="0"/>
            </a:br>
            <a:endParaRPr lang="en-US" sz="2000" dirty="0"/>
          </a:p>
          <a:p>
            <a:pPr marL="457200" lvl="0" indent="-342900">
              <a:spcBef>
                <a:spcPts val="0"/>
              </a:spcBef>
              <a:buSzPct val="100000"/>
              <a:buAutoNum type="arabicPeriod"/>
            </a:pPr>
            <a:r>
              <a:rPr lang="en-US" sz="2000" dirty="0"/>
              <a:t>Make edits you feel strongly about.</a:t>
            </a:r>
            <a:br>
              <a:rPr lang="en-US" sz="2000" dirty="0"/>
            </a:br>
            <a:endParaRPr lang="en-US" sz="2000" dirty="0"/>
          </a:p>
          <a:p>
            <a:pPr marL="457200" lvl="0" indent="-342900">
              <a:spcBef>
                <a:spcPts val="0"/>
              </a:spcBef>
              <a:buSzPct val="100000"/>
              <a:buAutoNum type="arabicPeriod"/>
            </a:pPr>
            <a:r>
              <a:rPr lang="en-US" sz="2000" dirty="0"/>
              <a:t>Pass your paper to another in your small group.</a:t>
            </a:r>
            <a:br>
              <a:rPr lang="en-US" sz="2000" dirty="0"/>
            </a:br>
            <a:endParaRPr lang="en-US" sz="2000" dirty="0"/>
          </a:p>
          <a:p>
            <a:pPr marL="457200" lvl="0" indent="-342900">
              <a:spcBef>
                <a:spcPts val="0"/>
              </a:spcBef>
              <a:buSzPct val="100000"/>
              <a:buAutoNum type="arabicPeriod"/>
            </a:pPr>
            <a:r>
              <a:rPr lang="en-US" sz="2000" dirty="0"/>
              <a:t>Receive a paper, read its edits, and make your edits.  </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Round Robin Consensus</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0" lvl="0" indent="0">
              <a:spcBef>
                <a:spcPts val="0"/>
              </a:spcBef>
            </a:pPr>
            <a:r>
              <a:rPr lang="en" dirty="0"/>
              <a:t>A way for groups to efficiently converge on edits to documents.</a:t>
            </a:r>
          </a:p>
        </p:txBody>
      </p:sp>
      <p:grpSp>
        <p:nvGrpSpPr>
          <p:cNvPr id="9" name="Google Shape;148;p28">
            <a:extLst>
              <a:ext uri="{FF2B5EF4-FFF2-40B4-BE49-F238E27FC236}">
                <a16:creationId xmlns:a16="http://schemas.microsoft.com/office/drawing/2014/main" id="{52498775-95C3-1F4F-BE58-F7675B7A59C3}"/>
              </a:ext>
            </a:extLst>
          </p:cNvPr>
          <p:cNvGrpSpPr/>
          <p:nvPr/>
        </p:nvGrpSpPr>
        <p:grpSpPr>
          <a:xfrm>
            <a:off x="10177721" y="390522"/>
            <a:ext cx="498064" cy="746879"/>
            <a:chOff x="5377821" y="336675"/>
            <a:chExt cx="701104" cy="1051350"/>
          </a:xfrm>
        </p:grpSpPr>
        <p:grpSp>
          <p:nvGrpSpPr>
            <p:cNvPr id="10" name="Google Shape;149;p28">
              <a:extLst>
                <a:ext uri="{FF2B5EF4-FFF2-40B4-BE49-F238E27FC236}">
                  <a16:creationId xmlns:a16="http://schemas.microsoft.com/office/drawing/2014/main" id="{B34B7972-8B43-824F-8A62-35F1E902CA4E}"/>
                </a:ext>
              </a:extLst>
            </p:cNvPr>
            <p:cNvGrpSpPr/>
            <p:nvPr/>
          </p:nvGrpSpPr>
          <p:grpSpPr>
            <a:xfrm>
              <a:off x="5580025" y="336675"/>
              <a:ext cx="498900" cy="1051350"/>
              <a:chOff x="5580025" y="336675"/>
              <a:chExt cx="498900" cy="1051350"/>
            </a:xfrm>
          </p:grpSpPr>
          <p:sp>
            <p:nvSpPr>
              <p:cNvPr id="12" name="Google Shape;150;p28">
                <a:extLst>
                  <a:ext uri="{FF2B5EF4-FFF2-40B4-BE49-F238E27FC236}">
                    <a16:creationId xmlns:a16="http://schemas.microsoft.com/office/drawing/2014/main" id="{6F042F8E-5B16-FC46-920C-4AC9FF522652}"/>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1;p28">
                <a:extLst>
                  <a:ext uri="{FF2B5EF4-FFF2-40B4-BE49-F238E27FC236}">
                    <a16:creationId xmlns:a16="http://schemas.microsoft.com/office/drawing/2014/main" id="{A142EBF0-12ED-1C4B-A6A8-F74C0181DADF}"/>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52;p28">
              <a:extLst>
                <a:ext uri="{FF2B5EF4-FFF2-40B4-BE49-F238E27FC236}">
                  <a16:creationId xmlns:a16="http://schemas.microsoft.com/office/drawing/2014/main" id="{D000C438-0320-224D-8D44-34C246A56BFD}"/>
                </a:ext>
              </a:extLst>
            </p:cNvPr>
            <p:cNvSpPr/>
            <p:nvPr/>
          </p:nvSpPr>
          <p:spPr>
            <a:xfrm rot="5250608">
              <a:off x="5359512" y="705687"/>
              <a:ext cx="365525" cy="31332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53;p28">
            <a:extLst>
              <a:ext uri="{FF2B5EF4-FFF2-40B4-BE49-F238E27FC236}">
                <a16:creationId xmlns:a16="http://schemas.microsoft.com/office/drawing/2014/main" id="{A3AFE3C6-FEAA-4840-8CD2-BD998A9AA1FB}"/>
              </a:ext>
            </a:extLst>
          </p:cNvPr>
          <p:cNvGrpSpPr/>
          <p:nvPr/>
        </p:nvGrpSpPr>
        <p:grpSpPr>
          <a:xfrm>
            <a:off x="11309196" y="390522"/>
            <a:ext cx="498064" cy="746879"/>
            <a:chOff x="5377821" y="336675"/>
            <a:chExt cx="701104" cy="1051350"/>
          </a:xfrm>
        </p:grpSpPr>
        <p:grpSp>
          <p:nvGrpSpPr>
            <p:cNvPr id="15" name="Google Shape;154;p28">
              <a:extLst>
                <a:ext uri="{FF2B5EF4-FFF2-40B4-BE49-F238E27FC236}">
                  <a16:creationId xmlns:a16="http://schemas.microsoft.com/office/drawing/2014/main" id="{52D24B3B-E5A7-9F43-B514-94E85D3E4A54}"/>
                </a:ext>
              </a:extLst>
            </p:cNvPr>
            <p:cNvGrpSpPr/>
            <p:nvPr/>
          </p:nvGrpSpPr>
          <p:grpSpPr>
            <a:xfrm>
              <a:off x="5580025" y="336675"/>
              <a:ext cx="498900" cy="1051350"/>
              <a:chOff x="5580025" y="336675"/>
              <a:chExt cx="498900" cy="1051350"/>
            </a:xfrm>
          </p:grpSpPr>
          <p:sp>
            <p:nvSpPr>
              <p:cNvPr id="17" name="Google Shape;155;p28">
                <a:extLst>
                  <a:ext uri="{FF2B5EF4-FFF2-40B4-BE49-F238E27FC236}">
                    <a16:creationId xmlns:a16="http://schemas.microsoft.com/office/drawing/2014/main" id="{C974003F-67C2-3E49-9FAD-9DDAAC552112}"/>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6;p28">
                <a:extLst>
                  <a:ext uri="{FF2B5EF4-FFF2-40B4-BE49-F238E27FC236}">
                    <a16:creationId xmlns:a16="http://schemas.microsoft.com/office/drawing/2014/main" id="{9E963C6D-03D0-324B-88EC-B9C014F75561}"/>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57;p28">
              <a:extLst>
                <a:ext uri="{FF2B5EF4-FFF2-40B4-BE49-F238E27FC236}">
                  <a16:creationId xmlns:a16="http://schemas.microsoft.com/office/drawing/2014/main" id="{2A6276D1-283D-E34B-BE1D-246BE4B503CB}"/>
                </a:ext>
              </a:extLst>
            </p:cNvPr>
            <p:cNvSpPr/>
            <p:nvPr/>
          </p:nvSpPr>
          <p:spPr>
            <a:xfrm rot="5250608">
              <a:off x="5359512" y="705687"/>
              <a:ext cx="365525" cy="31332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58;p28">
            <a:extLst>
              <a:ext uri="{FF2B5EF4-FFF2-40B4-BE49-F238E27FC236}">
                <a16:creationId xmlns:a16="http://schemas.microsoft.com/office/drawing/2014/main" id="{4635D585-3A48-AF48-A688-2B6B836C0DC9}"/>
              </a:ext>
            </a:extLst>
          </p:cNvPr>
          <p:cNvGrpSpPr/>
          <p:nvPr/>
        </p:nvGrpSpPr>
        <p:grpSpPr>
          <a:xfrm>
            <a:off x="10743458" y="799747"/>
            <a:ext cx="498064" cy="746879"/>
            <a:chOff x="5377821" y="336675"/>
            <a:chExt cx="701104" cy="1051350"/>
          </a:xfrm>
        </p:grpSpPr>
        <p:grpSp>
          <p:nvGrpSpPr>
            <p:cNvPr id="20" name="Google Shape;159;p28">
              <a:extLst>
                <a:ext uri="{FF2B5EF4-FFF2-40B4-BE49-F238E27FC236}">
                  <a16:creationId xmlns:a16="http://schemas.microsoft.com/office/drawing/2014/main" id="{43652EEE-8025-BD4F-A3B1-E6D4F55802C2}"/>
                </a:ext>
              </a:extLst>
            </p:cNvPr>
            <p:cNvGrpSpPr/>
            <p:nvPr/>
          </p:nvGrpSpPr>
          <p:grpSpPr>
            <a:xfrm>
              <a:off x="5580025" y="336675"/>
              <a:ext cx="498900" cy="1051350"/>
              <a:chOff x="5580025" y="336675"/>
              <a:chExt cx="498900" cy="1051350"/>
            </a:xfrm>
          </p:grpSpPr>
          <p:sp>
            <p:nvSpPr>
              <p:cNvPr id="22" name="Google Shape;160;p28">
                <a:extLst>
                  <a:ext uri="{FF2B5EF4-FFF2-40B4-BE49-F238E27FC236}">
                    <a16:creationId xmlns:a16="http://schemas.microsoft.com/office/drawing/2014/main" id="{575043D5-ADE6-5148-B914-CC12C2534A98}"/>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p28">
                <a:extLst>
                  <a:ext uri="{FF2B5EF4-FFF2-40B4-BE49-F238E27FC236}">
                    <a16:creationId xmlns:a16="http://schemas.microsoft.com/office/drawing/2014/main" id="{C0CBB13A-FFBC-9E44-8C6A-88A58AC67154}"/>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62;p28">
              <a:extLst>
                <a:ext uri="{FF2B5EF4-FFF2-40B4-BE49-F238E27FC236}">
                  <a16:creationId xmlns:a16="http://schemas.microsoft.com/office/drawing/2014/main" id="{CEDAFBF1-DDDB-6E46-A14C-7E81F0387784}"/>
                </a:ext>
              </a:extLst>
            </p:cNvPr>
            <p:cNvSpPr/>
            <p:nvPr/>
          </p:nvSpPr>
          <p:spPr>
            <a:xfrm rot="5250608">
              <a:off x="5359512" y="705687"/>
              <a:ext cx="365525" cy="31332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a:extLst>
              <a:ext uri="{FF2B5EF4-FFF2-40B4-BE49-F238E27FC236}">
                <a16:creationId xmlns:a16="http://schemas.microsoft.com/office/drawing/2014/main" id="{30CA5CFF-565B-CB4F-AA34-235A6EDEE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0162158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9.6</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2432736"/>
            <a:ext cx="8995348" cy="3293507"/>
          </a:xfrm>
        </p:spPr>
        <p:txBody>
          <a:bodyPr/>
          <a:lstStyle/>
          <a:p>
            <a:pPr marL="0" lvl="0" indent="0">
              <a:spcBef>
                <a:spcPts val="0"/>
              </a:spcBef>
              <a:buNone/>
            </a:pPr>
            <a:r>
              <a:rPr lang="en-US" sz="2000" dirty="0">
                <a:solidFill>
                  <a:schemeClr val="accent2"/>
                </a:solidFill>
              </a:rPr>
              <a:t>B. </a:t>
            </a:r>
            <a:r>
              <a:rPr lang="en-US" sz="2000" dirty="0"/>
              <a:t>Small Group Phase:</a:t>
            </a:r>
          </a:p>
          <a:p>
            <a:pPr marL="457200" lvl="0" indent="-342900">
              <a:spcBef>
                <a:spcPts val="1600"/>
              </a:spcBef>
              <a:buSzPct val="100000"/>
              <a:buAutoNum type="arabicPeriod"/>
            </a:pPr>
            <a:r>
              <a:rPr lang="en-US" sz="2000" dirty="0"/>
              <a:t>Discuss edits on the first paper. Circle those you all agree on.</a:t>
            </a:r>
            <a:br>
              <a:rPr lang="en-US" sz="2000" dirty="0"/>
            </a:br>
            <a:endParaRPr lang="en-US" sz="2000" dirty="0"/>
          </a:p>
          <a:p>
            <a:pPr marL="457200" lvl="0" indent="-342900">
              <a:spcBef>
                <a:spcPts val="0"/>
              </a:spcBef>
              <a:buSzPct val="100000"/>
              <a:buAutoNum type="arabicPeriod"/>
            </a:pPr>
            <a:r>
              <a:rPr lang="en-US" sz="2000" dirty="0"/>
              <a:t>Repeat for all papers. </a:t>
            </a:r>
            <a:br>
              <a:rPr lang="en-US" sz="2000" dirty="0"/>
            </a:br>
            <a:endParaRPr lang="en-US" sz="2000" dirty="0"/>
          </a:p>
          <a:p>
            <a:pPr marL="457200" lvl="0" indent="-342900">
              <a:spcBef>
                <a:spcPts val="0"/>
              </a:spcBef>
              <a:buSzPct val="100000"/>
              <a:buAutoNum type="arabicPeriod"/>
            </a:pPr>
            <a:r>
              <a:rPr lang="en-US" sz="2000" dirty="0"/>
              <a:t>Prepare one person to summarize the edits verbally to the group.  </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Round Robin Consensus</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0" lvl="0" indent="0">
              <a:spcBef>
                <a:spcPts val="0"/>
              </a:spcBef>
            </a:pPr>
            <a:r>
              <a:rPr lang="en" dirty="0"/>
              <a:t>A way for groups to efficiently converge on edits to documents.</a:t>
            </a:r>
          </a:p>
        </p:txBody>
      </p:sp>
      <p:grpSp>
        <p:nvGrpSpPr>
          <p:cNvPr id="42" name="Google Shape;168;p29">
            <a:extLst>
              <a:ext uri="{FF2B5EF4-FFF2-40B4-BE49-F238E27FC236}">
                <a16:creationId xmlns:a16="http://schemas.microsoft.com/office/drawing/2014/main" id="{B2612F2A-BF11-6F4F-AD3B-ABE0F8790658}"/>
              </a:ext>
            </a:extLst>
          </p:cNvPr>
          <p:cNvGrpSpPr/>
          <p:nvPr/>
        </p:nvGrpSpPr>
        <p:grpSpPr>
          <a:xfrm>
            <a:off x="10293404" y="439710"/>
            <a:ext cx="354419" cy="746879"/>
            <a:chOff x="5580025" y="336675"/>
            <a:chExt cx="498900" cy="1051350"/>
          </a:xfrm>
        </p:grpSpPr>
        <p:sp>
          <p:nvSpPr>
            <p:cNvPr id="43" name="Google Shape;169;p29">
              <a:extLst>
                <a:ext uri="{FF2B5EF4-FFF2-40B4-BE49-F238E27FC236}">
                  <a16:creationId xmlns:a16="http://schemas.microsoft.com/office/drawing/2014/main" id="{0ECCDA9B-EDE2-3046-9B7C-BB6E02D926FC}"/>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0;p29">
              <a:extLst>
                <a:ext uri="{FF2B5EF4-FFF2-40B4-BE49-F238E27FC236}">
                  <a16:creationId xmlns:a16="http://schemas.microsoft.com/office/drawing/2014/main" id="{18BE007E-AE9B-9D40-A779-A1939CD9AC6E}"/>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71;p29">
            <a:extLst>
              <a:ext uri="{FF2B5EF4-FFF2-40B4-BE49-F238E27FC236}">
                <a16:creationId xmlns:a16="http://schemas.microsoft.com/office/drawing/2014/main" id="{3C0B909F-49D7-8343-A8A4-BF3931FDD0E8}"/>
              </a:ext>
            </a:extLst>
          </p:cNvPr>
          <p:cNvGrpSpPr/>
          <p:nvPr/>
        </p:nvGrpSpPr>
        <p:grpSpPr>
          <a:xfrm>
            <a:off x="11430329" y="439710"/>
            <a:ext cx="354419" cy="746879"/>
            <a:chOff x="5580025" y="336675"/>
            <a:chExt cx="498900" cy="1051350"/>
          </a:xfrm>
        </p:grpSpPr>
        <p:sp>
          <p:nvSpPr>
            <p:cNvPr id="46" name="Google Shape;172;p29">
              <a:extLst>
                <a:ext uri="{FF2B5EF4-FFF2-40B4-BE49-F238E27FC236}">
                  <a16:creationId xmlns:a16="http://schemas.microsoft.com/office/drawing/2014/main" id="{D2F23E54-691B-D746-92F9-ED776387E325}"/>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3;p29">
              <a:extLst>
                <a:ext uri="{FF2B5EF4-FFF2-40B4-BE49-F238E27FC236}">
                  <a16:creationId xmlns:a16="http://schemas.microsoft.com/office/drawing/2014/main" id="{FAE7A533-A444-ED4B-8245-6785684F899A}"/>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174;p29">
            <a:extLst>
              <a:ext uri="{FF2B5EF4-FFF2-40B4-BE49-F238E27FC236}">
                <a16:creationId xmlns:a16="http://schemas.microsoft.com/office/drawing/2014/main" id="{07F4FBAF-A526-CA4C-8081-C3200020FC1F}"/>
              </a:ext>
            </a:extLst>
          </p:cNvPr>
          <p:cNvSpPr/>
          <p:nvPr/>
        </p:nvSpPr>
        <p:spPr>
          <a:xfrm rot="5250608">
            <a:off x="10953414" y="862357"/>
            <a:ext cx="259669" cy="222586"/>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6;p29">
            <a:extLst>
              <a:ext uri="{FF2B5EF4-FFF2-40B4-BE49-F238E27FC236}">
                <a16:creationId xmlns:a16="http://schemas.microsoft.com/office/drawing/2014/main" id="{D56FB356-A937-4943-A296-D22E19E8170F}"/>
              </a:ext>
            </a:extLst>
          </p:cNvPr>
          <p:cNvSpPr/>
          <p:nvPr/>
        </p:nvSpPr>
        <p:spPr>
          <a:xfrm rot="10797256">
            <a:off x="10845203" y="629143"/>
            <a:ext cx="375900" cy="17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77;p29">
            <a:extLst>
              <a:ext uri="{FF2B5EF4-FFF2-40B4-BE49-F238E27FC236}">
                <a16:creationId xmlns:a16="http://schemas.microsoft.com/office/drawing/2014/main" id="{A3A81769-CDA0-0D44-80D9-67166BE6753D}"/>
              </a:ext>
            </a:extLst>
          </p:cNvPr>
          <p:cNvGrpSpPr/>
          <p:nvPr/>
        </p:nvGrpSpPr>
        <p:grpSpPr>
          <a:xfrm>
            <a:off x="10855941" y="1303035"/>
            <a:ext cx="354419" cy="746879"/>
            <a:chOff x="5580025" y="336675"/>
            <a:chExt cx="498900" cy="1051350"/>
          </a:xfrm>
        </p:grpSpPr>
        <p:sp>
          <p:nvSpPr>
            <p:cNvPr id="51" name="Google Shape;178;p29">
              <a:extLst>
                <a:ext uri="{FF2B5EF4-FFF2-40B4-BE49-F238E27FC236}">
                  <a16:creationId xmlns:a16="http://schemas.microsoft.com/office/drawing/2014/main" id="{0C234157-1D6D-E545-9E40-10C81BF6BCED}"/>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9;p29">
              <a:extLst>
                <a:ext uri="{FF2B5EF4-FFF2-40B4-BE49-F238E27FC236}">
                  <a16:creationId xmlns:a16="http://schemas.microsoft.com/office/drawing/2014/main" id="{A46CE0B1-5AC6-B049-9F6C-C172D547ECF4}"/>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180;p29">
            <a:extLst>
              <a:ext uri="{FF2B5EF4-FFF2-40B4-BE49-F238E27FC236}">
                <a16:creationId xmlns:a16="http://schemas.microsoft.com/office/drawing/2014/main" id="{CC8688CC-0BBB-954F-A990-06BB8DC019BF}"/>
              </a:ext>
            </a:extLst>
          </p:cNvPr>
          <p:cNvSpPr/>
          <p:nvPr/>
        </p:nvSpPr>
        <p:spPr>
          <a:xfrm rot="2492317">
            <a:off x="10504855" y="1288711"/>
            <a:ext cx="375947" cy="17108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1;p29">
            <a:extLst>
              <a:ext uri="{FF2B5EF4-FFF2-40B4-BE49-F238E27FC236}">
                <a16:creationId xmlns:a16="http://schemas.microsoft.com/office/drawing/2014/main" id="{E3F9819A-D551-0048-B551-9654CF374183}"/>
              </a:ext>
            </a:extLst>
          </p:cNvPr>
          <p:cNvSpPr/>
          <p:nvPr/>
        </p:nvSpPr>
        <p:spPr>
          <a:xfrm rot="-2700000">
            <a:off x="11266799" y="1288768"/>
            <a:ext cx="375898" cy="17097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2;p29">
            <a:extLst>
              <a:ext uri="{FF2B5EF4-FFF2-40B4-BE49-F238E27FC236}">
                <a16:creationId xmlns:a16="http://schemas.microsoft.com/office/drawing/2014/main" id="{40BDEBD1-23C0-6C45-9CF5-301AEDF46F57}"/>
              </a:ext>
            </a:extLst>
          </p:cNvPr>
          <p:cNvSpPr/>
          <p:nvPr/>
        </p:nvSpPr>
        <p:spPr>
          <a:xfrm rot="5250608">
            <a:off x="10829689" y="938557"/>
            <a:ext cx="259669" cy="222586"/>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3;p29">
            <a:extLst>
              <a:ext uri="{FF2B5EF4-FFF2-40B4-BE49-F238E27FC236}">
                <a16:creationId xmlns:a16="http://schemas.microsoft.com/office/drawing/2014/main" id="{03B81DE0-A3B7-464F-87D2-4AC941D3D84B}"/>
              </a:ext>
            </a:extLst>
          </p:cNvPr>
          <p:cNvSpPr/>
          <p:nvPr/>
        </p:nvSpPr>
        <p:spPr>
          <a:xfrm rot="5250608">
            <a:off x="10947339" y="980982"/>
            <a:ext cx="259669" cy="222586"/>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raphic 21">
            <a:extLst>
              <a:ext uri="{FF2B5EF4-FFF2-40B4-BE49-F238E27FC236}">
                <a16:creationId xmlns:a16="http://schemas.microsoft.com/office/drawing/2014/main" id="{FD993A33-DDA8-A646-8D34-7F5C23EC8D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9992942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9.7</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918742"/>
            <a:ext cx="8815466" cy="3912432"/>
          </a:xfrm>
        </p:spPr>
        <p:txBody>
          <a:bodyPr/>
          <a:lstStyle/>
          <a:p>
            <a:pPr marL="0" lvl="0" indent="0">
              <a:spcBef>
                <a:spcPts val="0"/>
              </a:spcBef>
              <a:buNone/>
            </a:pPr>
            <a:r>
              <a:rPr lang="en-US" sz="2000" dirty="0">
                <a:solidFill>
                  <a:schemeClr val="accent2"/>
                </a:solidFill>
              </a:rPr>
              <a:t>C. </a:t>
            </a:r>
            <a:r>
              <a:rPr lang="en-US" sz="2000" dirty="0"/>
              <a:t>Whole Group Phase (if needed):</a:t>
            </a:r>
          </a:p>
          <a:p>
            <a:pPr marL="571500" lvl="0" indent="-457200">
              <a:spcBef>
                <a:spcPts val="1600"/>
              </a:spcBef>
              <a:buSzPct val="100000"/>
              <a:buFont typeface="+mj-lt"/>
              <a:buAutoNum type="arabicPeriod"/>
            </a:pPr>
            <a:r>
              <a:rPr lang="en-US" sz="2000" dirty="0"/>
              <a:t>Listen to group summaries of edits.</a:t>
            </a:r>
          </a:p>
          <a:p>
            <a:pPr marL="571500" lvl="0" indent="-457200">
              <a:spcBef>
                <a:spcPts val="0"/>
              </a:spcBef>
              <a:buSzPct val="100000"/>
              <a:buFont typeface="+mj-lt"/>
              <a:buAutoNum type="arabicPeriod"/>
            </a:pPr>
            <a:r>
              <a:rPr lang="en-US" sz="2000" dirty="0"/>
              <a:t>Summarize any new edits your group decided on. </a:t>
            </a:r>
          </a:p>
          <a:p>
            <a:pPr marL="571500" lvl="0" indent="-457200">
              <a:spcBef>
                <a:spcPts val="0"/>
              </a:spcBef>
              <a:buSzPct val="100000"/>
              <a:buFont typeface="+mj-lt"/>
              <a:buAutoNum type="arabicPeriod"/>
            </a:pPr>
            <a:r>
              <a:rPr lang="en-US" sz="2000" dirty="0"/>
              <a:t>Discuss remaining concerns about edits you feel strongly about.</a:t>
            </a:r>
            <a:br>
              <a:rPr lang="en-US" sz="2000" dirty="0"/>
            </a:br>
            <a:endParaRPr lang="en-US" sz="2000" dirty="0"/>
          </a:p>
          <a:p>
            <a:pPr marL="0" lvl="0" indent="0">
              <a:spcBef>
                <a:spcPts val="1600"/>
              </a:spcBef>
              <a:buNone/>
            </a:pPr>
            <a:r>
              <a:rPr lang="en-US" sz="2000" dirty="0">
                <a:solidFill>
                  <a:schemeClr val="accent2"/>
                </a:solidFill>
              </a:rPr>
              <a:t>D. </a:t>
            </a:r>
            <a:r>
              <a:rPr lang="en-US" sz="2000" dirty="0"/>
              <a:t>Finishing the document:</a:t>
            </a:r>
          </a:p>
          <a:p>
            <a:pPr marL="457200" lvl="0" indent="-342900">
              <a:spcBef>
                <a:spcPts val="1600"/>
              </a:spcBef>
              <a:buSzPct val="100000"/>
              <a:buAutoNum type="arabicPeriod"/>
            </a:pPr>
            <a:r>
              <a:rPr lang="en-US" sz="2000" dirty="0"/>
              <a:t>Decide on a deadline.</a:t>
            </a:r>
          </a:p>
          <a:p>
            <a:pPr marL="457200" lvl="0" indent="-342900">
              <a:spcBef>
                <a:spcPts val="0"/>
              </a:spcBef>
              <a:buSzPct val="100000"/>
              <a:buAutoNum type="arabicPeriod"/>
            </a:pPr>
            <a:r>
              <a:rPr lang="en-US" sz="2000" dirty="0"/>
              <a:t>Decide who will integrate the consensus edits.</a:t>
            </a:r>
          </a:p>
          <a:p>
            <a:pPr marL="457200" lvl="0" indent="-342900">
              <a:spcBef>
                <a:spcPts val="0"/>
              </a:spcBef>
              <a:buSzPct val="100000"/>
              <a:buAutoNum type="arabicPeriod"/>
            </a:pPr>
            <a:r>
              <a:rPr lang="en-US" sz="2000" dirty="0"/>
              <a:t>Decide on who will deliver the materials, and how.    </a:t>
            </a:r>
          </a:p>
          <a:p>
            <a:pPr marL="571500" lvl="0" indent="-457200">
              <a:spcBef>
                <a:spcPts val="0"/>
              </a:spcBef>
              <a:buSzPct val="100000"/>
              <a:buFont typeface="+mj-lt"/>
              <a:buAutoNum type="arabicPeriod"/>
            </a:pPr>
            <a:endParaRPr lang="en-US" sz="2000" dirty="0"/>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Round Robin Consensus</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0" lvl="0" indent="0">
              <a:spcBef>
                <a:spcPts val="0"/>
              </a:spcBef>
            </a:pPr>
            <a:r>
              <a:rPr lang="en" dirty="0"/>
              <a:t>A way for groups to efficiently converge on edits to documents.</a:t>
            </a:r>
          </a:p>
        </p:txBody>
      </p:sp>
      <p:sp>
        <p:nvSpPr>
          <p:cNvPr id="9" name="Google Shape;190;p30">
            <a:extLst>
              <a:ext uri="{FF2B5EF4-FFF2-40B4-BE49-F238E27FC236}">
                <a16:creationId xmlns:a16="http://schemas.microsoft.com/office/drawing/2014/main" id="{370963A7-7B41-B04F-BE8C-C36D2AD4D64E}"/>
              </a:ext>
            </a:extLst>
          </p:cNvPr>
          <p:cNvSpPr/>
          <p:nvPr/>
        </p:nvSpPr>
        <p:spPr>
          <a:xfrm rot="-2700000">
            <a:off x="10863496" y="1346962"/>
            <a:ext cx="375898" cy="17097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1;p30">
            <a:extLst>
              <a:ext uri="{FF2B5EF4-FFF2-40B4-BE49-F238E27FC236}">
                <a16:creationId xmlns:a16="http://schemas.microsoft.com/office/drawing/2014/main" id="{D31E68D3-B19E-AB43-9218-A655EBB8C351}"/>
              </a:ext>
            </a:extLst>
          </p:cNvPr>
          <p:cNvSpPr/>
          <p:nvPr/>
        </p:nvSpPr>
        <p:spPr>
          <a:xfrm rot="2492317">
            <a:off x="10330152" y="1346905"/>
            <a:ext cx="375947" cy="17108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2;p30">
            <a:extLst>
              <a:ext uri="{FF2B5EF4-FFF2-40B4-BE49-F238E27FC236}">
                <a16:creationId xmlns:a16="http://schemas.microsoft.com/office/drawing/2014/main" id="{EC4394C8-9172-7E47-AED3-565DB22C3DD4}"/>
              </a:ext>
            </a:extLst>
          </p:cNvPr>
          <p:cNvSpPr/>
          <p:nvPr/>
        </p:nvSpPr>
        <p:spPr>
          <a:xfrm rot="10797256">
            <a:off x="10575175" y="1067937"/>
            <a:ext cx="375900" cy="17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93;p30">
            <a:extLst>
              <a:ext uri="{FF2B5EF4-FFF2-40B4-BE49-F238E27FC236}">
                <a16:creationId xmlns:a16="http://schemas.microsoft.com/office/drawing/2014/main" id="{2908B1B3-A1F7-1040-805E-A1D23811A01A}"/>
              </a:ext>
            </a:extLst>
          </p:cNvPr>
          <p:cNvGrpSpPr/>
          <p:nvPr/>
        </p:nvGrpSpPr>
        <p:grpSpPr>
          <a:xfrm>
            <a:off x="11016077" y="455686"/>
            <a:ext cx="822549" cy="612106"/>
            <a:chOff x="7312531" y="663484"/>
            <a:chExt cx="1144019" cy="851329"/>
          </a:xfrm>
        </p:grpSpPr>
        <p:grpSp>
          <p:nvGrpSpPr>
            <p:cNvPr id="13" name="Google Shape;194;p30">
              <a:extLst>
                <a:ext uri="{FF2B5EF4-FFF2-40B4-BE49-F238E27FC236}">
                  <a16:creationId xmlns:a16="http://schemas.microsoft.com/office/drawing/2014/main" id="{86369A93-AB0F-B847-ACEF-68651F900896}"/>
                </a:ext>
              </a:extLst>
            </p:cNvPr>
            <p:cNvGrpSpPr/>
            <p:nvPr/>
          </p:nvGrpSpPr>
          <p:grpSpPr>
            <a:xfrm>
              <a:off x="7312531" y="767934"/>
              <a:ext cx="354419" cy="746879"/>
              <a:chOff x="5580025" y="336675"/>
              <a:chExt cx="498900" cy="1051350"/>
            </a:xfrm>
          </p:grpSpPr>
          <p:sp>
            <p:nvSpPr>
              <p:cNvPr id="17" name="Google Shape;195;p30">
                <a:extLst>
                  <a:ext uri="{FF2B5EF4-FFF2-40B4-BE49-F238E27FC236}">
                    <a16:creationId xmlns:a16="http://schemas.microsoft.com/office/drawing/2014/main" id="{5A64D7F5-E078-EA4F-9847-B9F36402CFB1}"/>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p30">
                <a:extLst>
                  <a:ext uri="{FF2B5EF4-FFF2-40B4-BE49-F238E27FC236}">
                    <a16:creationId xmlns:a16="http://schemas.microsoft.com/office/drawing/2014/main" id="{BB5C4994-B8A2-B94B-8FB8-81456B69DC86}"/>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97;p30">
              <a:extLst>
                <a:ext uri="{FF2B5EF4-FFF2-40B4-BE49-F238E27FC236}">
                  <a16:creationId xmlns:a16="http://schemas.microsoft.com/office/drawing/2014/main" id="{57B1D42A-74A2-1A44-8A00-EFAA4C77A719}"/>
                </a:ext>
              </a:extLst>
            </p:cNvPr>
            <p:cNvGrpSpPr/>
            <p:nvPr/>
          </p:nvGrpSpPr>
          <p:grpSpPr>
            <a:xfrm>
              <a:off x="8102131" y="663484"/>
              <a:ext cx="354419" cy="746879"/>
              <a:chOff x="5580025" y="336675"/>
              <a:chExt cx="498900" cy="1051350"/>
            </a:xfrm>
          </p:grpSpPr>
          <p:sp>
            <p:nvSpPr>
              <p:cNvPr id="15" name="Google Shape;198;p30">
                <a:extLst>
                  <a:ext uri="{FF2B5EF4-FFF2-40B4-BE49-F238E27FC236}">
                    <a16:creationId xmlns:a16="http://schemas.microsoft.com/office/drawing/2014/main" id="{973DC400-6907-5646-B8B2-8C0BB65AF473}"/>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30">
                <a:extLst>
                  <a:ext uri="{FF2B5EF4-FFF2-40B4-BE49-F238E27FC236}">
                    <a16:creationId xmlns:a16="http://schemas.microsoft.com/office/drawing/2014/main" id="{B641BFD5-DF19-7C41-A5E6-77B2720C01AB}"/>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200;p30">
            <a:extLst>
              <a:ext uri="{FF2B5EF4-FFF2-40B4-BE49-F238E27FC236}">
                <a16:creationId xmlns:a16="http://schemas.microsoft.com/office/drawing/2014/main" id="{C5085CB1-361E-174C-BCA3-94F42DC91A44}"/>
              </a:ext>
            </a:extLst>
          </p:cNvPr>
          <p:cNvGrpSpPr/>
          <p:nvPr/>
        </p:nvGrpSpPr>
        <p:grpSpPr>
          <a:xfrm>
            <a:off x="11329032" y="825016"/>
            <a:ext cx="254838" cy="537030"/>
            <a:chOff x="5580025" y="336675"/>
            <a:chExt cx="498900" cy="1051350"/>
          </a:xfrm>
        </p:grpSpPr>
        <p:sp>
          <p:nvSpPr>
            <p:cNvPr id="20" name="Google Shape;201;p30">
              <a:extLst>
                <a:ext uri="{FF2B5EF4-FFF2-40B4-BE49-F238E27FC236}">
                  <a16:creationId xmlns:a16="http://schemas.microsoft.com/office/drawing/2014/main" id="{19E5B82E-D99A-8F4F-BFDC-B1F799446307}"/>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30">
              <a:extLst>
                <a:ext uri="{FF2B5EF4-FFF2-40B4-BE49-F238E27FC236}">
                  <a16:creationId xmlns:a16="http://schemas.microsoft.com/office/drawing/2014/main" id="{BBBE3614-CCBB-8F42-B17E-930DC17A86B2}"/>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03;p30">
            <a:extLst>
              <a:ext uri="{FF2B5EF4-FFF2-40B4-BE49-F238E27FC236}">
                <a16:creationId xmlns:a16="http://schemas.microsoft.com/office/drawing/2014/main" id="{684E0CE7-8234-F245-A1D6-C98DA573BBD4}"/>
              </a:ext>
            </a:extLst>
          </p:cNvPr>
          <p:cNvGrpSpPr/>
          <p:nvPr/>
        </p:nvGrpSpPr>
        <p:grpSpPr>
          <a:xfrm>
            <a:off x="9548952" y="640349"/>
            <a:ext cx="822549" cy="612106"/>
            <a:chOff x="7312531" y="663484"/>
            <a:chExt cx="1144019" cy="851329"/>
          </a:xfrm>
        </p:grpSpPr>
        <p:grpSp>
          <p:nvGrpSpPr>
            <p:cNvPr id="23" name="Google Shape;204;p30">
              <a:extLst>
                <a:ext uri="{FF2B5EF4-FFF2-40B4-BE49-F238E27FC236}">
                  <a16:creationId xmlns:a16="http://schemas.microsoft.com/office/drawing/2014/main" id="{27187462-1617-A042-8A2B-E3DB01C79D49}"/>
                </a:ext>
              </a:extLst>
            </p:cNvPr>
            <p:cNvGrpSpPr/>
            <p:nvPr/>
          </p:nvGrpSpPr>
          <p:grpSpPr>
            <a:xfrm>
              <a:off x="7312531" y="767934"/>
              <a:ext cx="354419" cy="746879"/>
              <a:chOff x="5580025" y="336675"/>
              <a:chExt cx="498900" cy="1051350"/>
            </a:xfrm>
          </p:grpSpPr>
          <p:sp>
            <p:nvSpPr>
              <p:cNvPr id="27" name="Google Shape;205;p30">
                <a:extLst>
                  <a:ext uri="{FF2B5EF4-FFF2-40B4-BE49-F238E27FC236}">
                    <a16:creationId xmlns:a16="http://schemas.microsoft.com/office/drawing/2014/main" id="{477C0913-5091-8644-8842-C9860FA36583}"/>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6;p30">
                <a:extLst>
                  <a:ext uri="{FF2B5EF4-FFF2-40B4-BE49-F238E27FC236}">
                    <a16:creationId xmlns:a16="http://schemas.microsoft.com/office/drawing/2014/main" id="{35BDD4CA-5476-3041-A658-BF3813FF8873}"/>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07;p30">
              <a:extLst>
                <a:ext uri="{FF2B5EF4-FFF2-40B4-BE49-F238E27FC236}">
                  <a16:creationId xmlns:a16="http://schemas.microsoft.com/office/drawing/2014/main" id="{EB76EA4C-4DD6-A54D-9512-846010816696}"/>
                </a:ext>
              </a:extLst>
            </p:cNvPr>
            <p:cNvGrpSpPr/>
            <p:nvPr/>
          </p:nvGrpSpPr>
          <p:grpSpPr>
            <a:xfrm>
              <a:off x="8102131" y="663484"/>
              <a:ext cx="354419" cy="746879"/>
              <a:chOff x="5580025" y="336675"/>
              <a:chExt cx="498900" cy="1051350"/>
            </a:xfrm>
          </p:grpSpPr>
          <p:sp>
            <p:nvSpPr>
              <p:cNvPr id="25" name="Google Shape;208;p30">
                <a:extLst>
                  <a:ext uri="{FF2B5EF4-FFF2-40B4-BE49-F238E27FC236}">
                    <a16:creationId xmlns:a16="http://schemas.microsoft.com/office/drawing/2014/main" id="{5749EBA5-2470-2C4C-9688-06991E958416}"/>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9;p30">
                <a:extLst>
                  <a:ext uri="{FF2B5EF4-FFF2-40B4-BE49-F238E27FC236}">
                    <a16:creationId xmlns:a16="http://schemas.microsoft.com/office/drawing/2014/main" id="{9F6EEB49-DE72-CB46-A369-3A110B4033F5}"/>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10;p30">
            <a:extLst>
              <a:ext uri="{FF2B5EF4-FFF2-40B4-BE49-F238E27FC236}">
                <a16:creationId xmlns:a16="http://schemas.microsoft.com/office/drawing/2014/main" id="{AA249F59-EC0B-9D4F-83E7-13B794D11387}"/>
              </a:ext>
            </a:extLst>
          </p:cNvPr>
          <p:cNvGrpSpPr/>
          <p:nvPr/>
        </p:nvGrpSpPr>
        <p:grpSpPr>
          <a:xfrm>
            <a:off x="9861907" y="1009678"/>
            <a:ext cx="254838" cy="537030"/>
            <a:chOff x="5580025" y="336675"/>
            <a:chExt cx="498900" cy="1051350"/>
          </a:xfrm>
        </p:grpSpPr>
        <p:sp>
          <p:nvSpPr>
            <p:cNvPr id="30" name="Google Shape;211;p30">
              <a:extLst>
                <a:ext uri="{FF2B5EF4-FFF2-40B4-BE49-F238E27FC236}">
                  <a16:creationId xmlns:a16="http://schemas.microsoft.com/office/drawing/2014/main" id="{F297A6C8-1A17-3C4D-A66D-E588DFA2386B}"/>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p30">
              <a:extLst>
                <a:ext uri="{FF2B5EF4-FFF2-40B4-BE49-F238E27FC236}">
                  <a16:creationId xmlns:a16="http://schemas.microsoft.com/office/drawing/2014/main" id="{B55F47AD-F3E5-0E4C-A8FA-E255554DFCDA}"/>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13;p30">
            <a:extLst>
              <a:ext uri="{FF2B5EF4-FFF2-40B4-BE49-F238E27FC236}">
                <a16:creationId xmlns:a16="http://schemas.microsoft.com/office/drawing/2014/main" id="{0DA7FB67-FD25-2F4D-A5FC-E38336041DF6}"/>
              </a:ext>
            </a:extLst>
          </p:cNvPr>
          <p:cNvGrpSpPr/>
          <p:nvPr/>
        </p:nvGrpSpPr>
        <p:grpSpPr>
          <a:xfrm>
            <a:off x="10371502" y="1644549"/>
            <a:ext cx="822549" cy="612106"/>
            <a:chOff x="7312531" y="663484"/>
            <a:chExt cx="1144019" cy="851329"/>
          </a:xfrm>
        </p:grpSpPr>
        <p:grpSp>
          <p:nvGrpSpPr>
            <p:cNvPr id="33" name="Google Shape;214;p30">
              <a:extLst>
                <a:ext uri="{FF2B5EF4-FFF2-40B4-BE49-F238E27FC236}">
                  <a16:creationId xmlns:a16="http://schemas.microsoft.com/office/drawing/2014/main" id="{5459279F-3D23-7C41-9C74-09C47FD1F593}"/>
                </a:ext>
              </a:extLst>
            </p:cNvPr>
            <p:cNvGrpSpPr/>
            <p:nvPr/>
          </p:nvGrpSpPr>
          <p:grpSpPr>
            <a:xfrm>
              <a:off x="7312531" y="767934"/>
              <a:ext cx="354419" cy="746879"/>
              <a:chOff x="5580025" y="336675"/>
              <a:chExt cx="498900" cy="1051350"/>
            </a:xfrm>
          </p:grpSpPr>
          <p:sp>
            <p:nvSpPr>
              <p:cNvPr id="37" name="Google Shape;215;p30">
                <a:extLst>
                  <a:ext uri="{FF2B5EF4-FFF2-40B4-BE49-F238E27FC236}">
                    <a16:creationId xmlns:a16="http://schemas.microsoft.com/office/drawing/2014/main" id="{582BEFDD-8DCA-B745-BDDB-ADC54ACA57F0}"/>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p30">
                <a:extLst>
                  <a:ext uri="{FF2B5EF4-FFF2-40B4-BE49-F238E27FC236}">
                    <a16:creationId xmlns:a16="http://schemas.microsoft.com/office/drawing/2014/main" id="{6620A2C8-03FA-5E4A-9A99-A73262B27F2B}"/>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17;p30">
              <a:extLst>
                <a:ext uri="{FF2B5EF4-FFF2-40B4-BE49-F238E27FC236}">
                  <a16:creationId xmlns:a16="http://schemas.microsoft.com/office/drawing/2014/main" id="{D8B2A9FE-E7DF-B748-9D8E-3FAFB238B173}"/>
                </a:ext>
              </a:extLst>
            </p:cNvPr>
            <p:cNvGrpSpPr/>
            <p:nvPr/>
          </p:nvGrpSpPr>
          <p:grpSpPr>
            <a:xfrm>
              <a:off x="8102131" y="663484"/>
              <a:ext cx="354419" cy="746879"/>
              <a:chOff x="5580025" y="336675"/>
              <a:chExt cx="498900" cy="1051350"/>
            </a:xfrm>
          </p:grpSpPr>
          <p:sp>
            <p:nvSpPr>
              <p:cNvPr id="35" name="Google Shape;218;p30">
                <a:extLst>
                  <a:ext uri="{FF2B5EF4-FFF2-40B4-BE49-F238E27FC236}">
                    <a16:creationId xmlns:a16="http://schemas.microsoft.com/office/drawing/2014/main" id="{9B9CE66D-A43B-9149-898A-A13B9124E4F2}"/>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9;p30">
                <a:extLst>
                  <a:ext uri="{FF2B5EF4-FFF2-40B4-BE49-F238E27FC236}">
                    <a16:creationId xmlns:a16="http://schemas.microsoft.com/office/drawing/2014/main" id="{DBDCAD11-8C00-E84B-B3EA-95E93FECD1D4}"/>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oogle Shape;220;p30">
            <a:extLst>
              <a:ext uri="{FF2B5EF4-FFF2-40B4-BE49-F238E27FC236}">
                <a16:creationId xmlns:a16="http://schemas.microsoft.com/office/drawing/2014/main" id="{7BC3A163-6133-AC48-8C79-A8580DE92920}"/>
              </a:ext>
            </a:extLst>
          </p:cNvPr>
          <p:cNvGrpSpPr/>
          <p:nvPr/>
        </p:nvGrpSpPr>
        <p:grpSpPr>
          <a:xfrm>
            <a:off x="10684457" y="2013878"/>
            <a:ext cx="254838" cy="537030"/>
            <a:chOff x="5580025" y="336675"/>
            <a:chExt cx="498900" cy="1051350"/>
          </a:xfrm>
        </p:grpSpPr>
        <p:sp>
          <p:nvSpPr>
            <p:cNvPr id="40" name="Google Shape;221;p30">
              <a:extLst>
                <a:ext uri="{FF2B5EF4-FFF2-40B4-BE49-F238E27FC236}">
                  <a16:creationId xmlns:a16="http://schemas.microsoft.com/office/drawing/2014/main" id="{CA185EB4-6314-484E-A7EE-5859DF6B750E}"/>
                </a:ext>
              </a:extLst>
            </p:cNvPr>
            <p:cNvSpPr/>
            <p:nvPr/>
          </p:nvSpPr>
          <p:spPr>
            <a:xfrm>
              <a:off x="5628627" y="336675"/>
              <a:ext cx="401700" cy="384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2;p30">
              <a:extLst>
                <a:ext uri="{FF2B5EF4-FFF2-40B4-BE49-F238E27FC236}">
                  <a16:creationId xmlns:a16="http://schemas.microsoft.com/office/drawing/2014/main" id="{97D8F21A-CA8E-754A-B94F-9E56592E05D1}"/>
                </a:ext>
              </a:extLst>
            </p:cNvPr>
            <p:cNvSpPr/>
            <p:nvPr/>
          </p:nvSpPr>
          <p:spPr>
            <a:xfrm>
              <a:off x="5580025" y="767925"/>
              <a:ext cx="498900" cy="62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 name="Graphic 41">
            <a:extLst>
              <a:ext uri="{FF2B5EF4-FFF2-40B4-BE49-F238E27FC236}">
                <a16:creationId xmlns:a16="http://schemas.microsoft.com/office/drawing/2014/main" id="{4C9B9D83-DCC1-B14F-97BF-BDBE3CC1B0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25330285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9.8</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918742"/>
            <a:ext cx="8905408" cy="3912432"/>
          </a:xfrm>
        </p:spPr>
        <p:txBody>
          <a:bodyPr/>
          <a:lstStyle/>
          <a:p>
            <a:pPr marL="571500" lvl="0" indent="-457200">
              <a:spcBef>
                <a:spcPts val="0"/>
              </a:spcBef>
              <a:buSzPct val="100000"/>
              <a:buFont typeface="+mj-lt"/>
              <a:buAutoNum type="arabicPeriod"/>
            </a:pPr>
            <a:r>
              <a:rPr lang="en-US" sz="2000" dirty="0"/>
              <a:t>Post material to edit around the walls the room, spaced out.</a:t>
            </a:r>
          </a:p>
          <a:p>
            <a:pPr marL="571500" lvl="0" indent="-457200">
              <a:spcBef>
                <a:spcPts val="0"/>
              </a:spcBef>
              <a:buSzPct val="100000"/>
              <a:buFont typeface="+mj-lt"/>
              <a:buAutoNum type="arabicPeriod"/>
            </a:pPr>
            <a:endParaRPr lang="en-US" sz="2000" dirty="0"/>
          </a:p>
          <a:p>
            <a:pPr marL="571500" lvl="0" indent="-457200">
              <a:spcBef>
                <a:spcPts val="0"/>
              </a:spcBef>
              <a:buSzPct val="100000"/>
              <a:buFont typeface="+mj-lt"/>
              <a:buAutoNum type="arabicPeriod"/>
            </a:pPr>
            <a:r>
              <a:rPr lang="en-US" sz="2000" dirty="0"/>
              <a:t>Read all the material posted around the room.</a:t>
            </a:r>
          </a:p>
          <a:p>
            <a:pPr marL="571500" lvl="0" indent="-457200">
              <a:spcBef>
                <a:spcPts val="0"/>
              </a:spcBef>
              <a:buSzPct val="100000"/>
              <a:buFont typeface="+mj-lt"/>
              <a:buAutoNum type="arabicPeriod"/>
            </a:pPr>
            <a:endParaRPr lang="en-US" sz="2000" dirty="0"/>
          </a:p>
          <a:p>
            <a:pPr marL="571500" lvl="0" indent="-457200">
              <a:spcBef>
                <a:spcPts val="0"/>
              </a:spcBef>
              <a:buSzPct val="100000"/>
              <a:buFont typeface="+mj-lt"/>
              <a:buAutoNum type="arabicPeriod"/>
            </a:pPr>
            <a:r>
              <a:rPr lang="en-US" sz="2000" dirty="0"/>
              <a:t>Write suggested edits directly on posted material. </a:t>
            </a:r>
          </a:p>
          <a:p>
            <a:pPr marL="571500" lvl="0" indent="-457200">
              <a:spcBef>
                <a:spcPts val="0"/>
              </a:spcBef>
              <a:buSzPct val="100000"/>
              <a:buFont typeface="+mj-lt"/>
              <a:buAutoNum type="arabicPeriod"/>
            </a:pPr>
            <a:endParaRPr lang="en-US" sz="2000" dirty="0"/>
          </a:p>
          <a:p>
            <a:pPr marL="571500" lvl="0" indent="-457200">
              <a:spcBef>
                <a:spcPts val="0"/>
              </a:spcBef>
              <a:buSzPct val="100000"/>
              <a:buFont typeface="+mj-lt"/>
              <a:buAutoNum type="arabicPeriod"/>
            </a:pPr>
            <a:r>
              <a:rPr lang="en-US" sz="2000" dirty="0"/>
              <a:t>Use stickers to vote on individual slides or sentences. </a:t>
            </a:r>
          </a:p>
          <a:p>
            <a:pPr marL="1028700" lvl="1" indent="-457200">
              <a:spcBef>
                <a:spcPts val="0"/>
              </a:spcBef>
              <a:buSzPct val="100000"/>
              <a:buFont typeface="+mj-lt"/>
              <a:buAutoNum type="alphaLcPeriod"/>
            </a:pPr>
            <a:r>
              <a:rPr lang="en-US" dirty="0"/>
              <a:t>A red sticker means “don’t recommend including this”.</a:t>
            </a:r>
          </a:p>
          <a:p>
            <a:pPr marL="1028700" lvl="1" indent="-457200">
              <a:spcBef>
                <a:spcPts val="0"/>
              </a:spcBef>
              <a:buSzPct val="100000"/>
              <a:buFont typeface="+mj-lt"/>
              <a:buAutoNum type="alphaLcPeriod"/>
            </a:pPr>
            <a:r>
              <a:rPr lang="en-US" dirty="0"/>
              <a:t>A yellow sticker means “this is useful”.</a:t>
            </a:r>
          </a:p>
          <a:p>
            <a:pPr marL="1028700" lvl="1" indent="-457200">
              <a:spcBef>
                <a:spcPts val="0"/>
              </a:spcBef>
              <a:buSzPct val="100000"/>
              <a:buFont typeface="+mj-lt"/>
              <a:buAutoNum type="alphaLcPeriod"/>
            </a:pPr>
            <a:r>
              <a:rPr lang="en-US" dirty="0"/>
              <a:t>A green sticker means “definitely include this”.</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 dirty="0"/>
              <a:t>Gallery Wall Editing</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p:txBody>
          <a:bodyPr/>
          <a:lstStyle/>
          <a:p>
            <a:pPr marL="0" lvl="0" indent="0">
              <a:spcBef>
                <a:spcPts val="0"/>
              </a:spcBef>
            </a:pPr>
            <a:r>
              <a:rPr lang="en" dirty="0"/>
              <a:t>A way for groups to efficiently converge on edits to documents.</a:t>
            </a:r>
          </a:p>
        </p:txBody>
      </p:sp>
      <p:pic>
        <p:nvPicPr>
          <p:cNvPr id="9" name="Graphic 8">
            <a:extLst>
              <a:ext uri="{FF2B5EF4-FFF2-40B4-BE49-F238E27FC236}">
                <a16:creationId xmlns:a16="http://schemas.microsoft.com/office/drawing/2014/main" id="{066038BD-AE80-914A-950E-BB2C0EEC8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18567276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9.9</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838200" y="1249680"/>
            <a:ext cx="5049644" cy="4821336"/>
          </a:xfrm>
        </p:spPr>
        <p:txBody>
          <a:bodyPr/>
          <a:lstStyle/>
          <a:p>
            <a:pPr marL="0" lvl="0" indent="0">
              <a:lnSpc>
                <a:spcPct val="115000"/>
              </a:lnSpc>
              <a:spcBef>
                <a:spcPts val="0"/>
              </a:spcBef>
              <a:buNone/>
            </a:pPr>
            <a:r>
              <a:rPr lang="en-US" sz="2000" dirty="0"/>
              <a:t>Criteria:</a:t>
            </a:r>
          </a:p>
          <a:p>
            <a:pPr marL="482600" lvl="0" indent="-342900">
              <a:lnSpc>
                <a:spcPct val="115000"/>
              </a:lnSpc>
              <a:spcBef>
                <a:spcPts val="1600"/>
              </a:spcBef>
              <a:buSzPct val="100000"/>
            </a:pPr>
            <a:r>
              <a:rPr lang="en-US" sz="2000" dirty="0"/>
              <a:t>Design characteristics we agree on are important for achieving our outcome. </a:t>
            </a:r>
          </a:p>
          <a:p>
            <a:pPr marL="482600" lvl="0" indent="-342900">
              <a:lnSpc>
                <a:spcPct val="115000"/>
              </a:lnSpc>
              <a:spcBef>
                <a:spcPts val="0"/>
              </a:spcBef>
              <a:buSzPct val="100000"/>
            </a:pPr>
            <a:r>
              <a:rPr lang="en-US" sz="2000" dirty="0"/>
              <a:t>Deciding on criteria helps us pick between competing ideas</a:t>
            </a:r>
          </a:p>
          <a:p>
            <a:pPr marL="482600" lvl="0" indent="-342900">
              <a:lnSpc>
                <a:spcPct val="115000"/>
              </a:lnSpc>
              <a:spcBef>
                <a:spcPts val="0"/>
              </a:spcBef>
              <a:buSzPct val="100000"/>
            </a:pPr>
            <a:r>
              <a:rPr lang="en-US" sz="2000" dirty="0"/>
              <a:t>Following criteria can reduce bias in decision-making. </a:t>
            </a:r>
          </a:p>
          <a:p>
            <a:pPr marL="0" lvl="0" indent="0">
              <a:lnSpc>
                <a:spcPct val="115000"/>
              </a:lnSpc>
              <a:spcBef>
                <a:spcPts val="1600"/>
              </a:spcBef>
              <a:buNone/>
            </a:pPr>
            <a:r>
              <a:rPr lang="en-US" sz="2000" dirty="0"/>
              <a:t>Example criteria:</a:t>
            </a:r>
          </a:p>
          <a:p>
            <a:pPr marL="482600" lvl="0" indent="-342900">
              <a:lnSpc>
                <a:spcPct val="115000"/>
              </a:lnSpc>
              <a:spcBef>
                <a:spcPts val="1600"/>
              </a:spcBef>
              <a:buSzPct val="100000"/>
            </a:pPr>
            <a:r>
              <a:rPr lang="en-US" sz="2000" dirty="0"/>
              <a:t>Benefits students</a:t>
            </a:r>
          </a:p>
          <a:p>
            <a:pPr marL="482600" lvl="0" indent="-342900">
              <a:lnSpc>
                <a:spcPct val="115000"/>
              </a:lnSpc>
              <a:spcBef>
                <a:spcPts val="0"/>
              </a:spcBef>
              <a:buSzPct val="100000"/>
            </a:pPr>
            <a:r>
              <a:rPr lang="en-US" sz="2000" dirty="0"/>
              <a:t>Aligns with priority vision areas</a:t>
            </a:r>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249680"/>
            <a:ext cx="5049644" cy="4821336"/>
          </a:xfrm>
        </p:spPr>
        <p:txBody>
          <a:bodyPr/>
          <a:lstStyle/>
          <a:p>
            <a:pPr lvl="0">
              <a:lnSpc>
                <a:spcPct val="115000"/>
              </a:lnSpc>
              <a:spcBef>
                <a:spcPts val="0"/>
              </a:spcBef>
            </a:pPr>
            <a:r>
              <a:rPr lang="en-US" sz="2000" dirty="0"/>
              <a:t>Constraints:</a:t>
            </a:r>
          </a:p>
          <a:p>
            <a:pPr marL="482600" lvl="0" indent="-342900">
              <a:lnSpc>
                <a:spcPct val="115000"/>
              </a:lnSpc>
              <a:spcBef>
                <a:spcPts val="1600"/>
              </a:spcBef>
              <a:buSzPct val="100000"/>
            </a:pPr>
            <a:r>
              <a:rPr lang="en-US" sz="2000" dirty="0"/>
              <a:t>External factors that impact </a:t>
            </a:r>
            <a:br>
              <a:rPr lang="en-US" sz="2000" dirty="0"/>
            </a:br>
            <a:r>
              <a:rPr lang="en-US" sz="2000" dirty="0"/>
              <a:t>the project.</a:t>
            </a:r>
          </a:p>
          <a:p>
            <a:pPr marL="482600" lvl="0" indent="-342900">
              <a:lnSpc>
                <a:spcPct val="115000"/>
              </a:lnSpc>
              <a:spcBef>
                <a:spcPts val="0"/>
              </a:spcBef>
              <a:buSzPct val="100000"/>
            </a:pPr>
            <a:r>
              <a:rPr lang="en-US" sz="2000" dirty="0"/>
              <a:t>Articulating constraints helps to define what is possible for the project. </a:t>
            </a:r>
          </a:p>
          <a:p>
            <a:pPr marL="482600" lvl="0" indent="-342900">
              <a:lnSpc>
                <a:spcPct val="115000"/>
              </a:lnSpc>
              <a:spcBef>
                <a:spcPts val="0"/>
              </a:spcBef>
              <a:buSzPct val="100000"/>
            </a:pPr>
            <a:r>
              <a:rPr lang="en-US" sz="2000" dirty="0"/>
              <a:t>Constraints can help articulate why certain proposals are not feasible.</a:t>
            </a:r>
          </a:p>
          <a:p>
            <a:pPr lvl="0">
              <a:lnSpc>
                <a:spcPct val="115000"/>
              </a:lnSpc>
              <a:spcBef>
                <a:spcPts val="1600"/>
              </a:spcBef>
            </a:pPr>
            <a:r>
              <a:rPr lang="en-US" sz="2000" dirty="0"/>
              <a:t>Example constraints:</a:t>
            </a:r>
          </a:p>
          <a:p>
            <a:pPr marL="482600" lvl="0" indent="-342900">
              <a:lnSpc>
                <a:spcPct val="115000"/>
              </a:lnSpc>
              <a:spcBef>
                <a:spcPts val="1600"/>
              </a:spcBef>
              <a:buSzPct val="100000"/>
            </a:pPr>
            <a:r>
              <a:rPr lang="en-US" sz="2000" dirty="0"/>
              <a:t>Budget</a:t>
            </a:r>
          </a:p>
          <a:p>
            <a:pPr marL="482600" lvl="0" indent="-342900">
              <a:lnSpc>
                <a:spcPct val="115000"/>
              </a:lnSpc>
              <a:spcBef>
                <a:spcPts val="0"/>
              </a:spcBef>
              <a:buSzPct val="100000"/>
            </a:pPr>
            <a:r>
              <a:rPr lang="en-US" sz="2000" dirty="0"/>
              <a:t>Time</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normAutofit/>
          </a:bodyPr>
          <a:lstStyle/>
          <a:p>
            <a:pPr lvl="0">
              <a:spcBef>
                <a:spcPts val="0"/>
              </a:spcBef>
            </a:pPr>
            <a:r>
              <a:rPr lang="en-US" dirty="0"/>
              <a:t>Decision Criteria and Constraints</a:t>
            </a:r>
          </a:p>
        </p:txBody>
      </p:sp>
      <p:pic>
        <p:nvPicPr>
          <p:cNvPr id="8" name="Graphic 7">
            <a:extLst>
              <a:ext uri="{FF2B5EF4-FFF2-40B4-BE49-F238E27FC236}">
                <a16:creationId xmlns:a16="http://schemas.microsoft.com/office/drawing/2014/main" id="{F6352F72-EE0D-BE4B-934F-46FF875544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35024885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AE3743-B823-4798-BAD2-9E3AE9E2247B}"/>
              </a:ext>
            </a:extLst>
          </p:cNvPr>
          <p:cNvSpPr>
            <a:spLocks noGrp="1"/>
          </p:cNvSpPr>
          <p:nvPr>
            <p:ph type="dt" sz="half" idx="10"/>
          </p:nvPr>
        </p:nvSpPr>
        <p:spPr/>
        <p:txBody>
          <a:bodyPr/>
          <a:lstStyle/>
          <a:p>
            <a:r>
              <a:rPr lang="en-US" dirty="0"/>
              <a:t>Departmental Action Team Project</a:t>
            </a:r>
          </a:p>
        </p:txBody>
      </p:sp>
      <p:sp>
        <p:nvSpPr>
          <p:cNvPr id="5" name="Slide Number Placeholder 4">
            <a:extLst>
              <a:ext uri="{FF2B5EF4-FFF2-40B4-BE49-F238E27FC236}">
                <a16:creationId xmlns:a16="http://schemas.microsoft.com/office/drawing/2014/main" id="{C9C92019-9009-4B10-B9BA-E28708DD5D11}"/>
              </a:ext>
            </a:extLst>
          </p:cNvPr>
          <p:cNvSpPr>
            <a:spLocks noGrp="1"/>
          </p:cNvSpPr>
          <p:nvPr>
            <p:ph type="sldNum" sz="quarter" idx="12"/>
          </p:nvPr>
        </p:nvSpPr>
        <p:spPr/>
        <p:txBody>
          <a:bodyPr/>
          <a:lstStyle/>
          <a:p>
            <a:r>
              <a:rPr lang="en-US" dirty="0"/>
              <a:t>DAT Digital Toolkit | 9.10</a:t>
            </a:r>
          </a:p>
        </p:txBody>
      </p:sp>
      <p:sp>
        <p:nvSpPr>
          <p:cNvPr id="6" name="Text Placeholder 5">
            <a:extLst>
              <a:ext uri="{FF2B5EF4-FFF2-40B4-BE49-F238E27FC236}">
                <a16:creationId xmlns:a16="http://schemas.microsoft.com/office/drawing/2014/main" id="{67708FB5-D564-4471-BE2C-8B621CEBD266}"/>
              </a:ext>
            </a:extLst>
          </p:cNvPr>
          <p:cNvSpPr>
            <a:spLocks noGrp="1"/>
          </p:cNvSpPr>
          <p:nvPr>
            <p:ph type="body" sz="quarter" idx="15"/>
          </p:nvPr>
        </p:nvSpPr>
        <p:spPr>
          <a:xfrm>
            <a:off x="838200" y="5651067"/>
            <a:ext cx="10515600" cy="553998"/>
          </a:xfrm>
        </p:spPr>
        <p:txBody>
          <a:bodyPr/>
          <a:lstStyle/>
          <a:p>
            <a:r>
              <a:rPr lang="en-US" sz="1500" dirty="0"/>
              <a:t>Consensus decision-making. (2020, Sept. 13). Retrieved from </a:t>
            </a:r>
            <a:r>
              <a:rPr lang="en-US" sz="1500" dirty="0">
                <a:hlinkClick r:id="rId3"/>
              </a:rPr>
              <a:t>https://en.wikipedia.org/wiki/Consensus_decision-making</a:t>
            </a:r>
            <a:r>
              <a:rPr lang="en-US" sz="1500" dirty="0"/>
              <a:t>.</a:t>
            </a:r>
          </a:p>
        </p:txBody>
      </p:sp>
      <p:sp>
        <p:nvSpPr>
          <p:cNvPr id="7" name="Title 6">
            <a:extLst>
              <a:ext uri="{FF2B5EF4-FFF2-40B4-BE49-F238E27FC236}">
                <a16:creationId xmlns:a16="http://schemas.microsoft.com/office/drawing/2014/main" id="{E366D175-3F92-7943-83BF-FF6B2ABD7F95}"/>
              </a:ext>
            </a:extLst>
          </p:cNvPr>
          <p:cNvSpPr txBox="1">
            <a:spLocks/>
          </p:cNvSpPr>
          <p:nvPr/>
        </p:nvSpPr>
        <p:spPr>
          <a:xfrm>
            <a:off x="838200" y="365125"/>
            <a:ext cx="10515600" cy="88455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eaLnBrk="0" fontAlgn="base" hangingPunct="0">
              <a:lnSpc>
                <a:spcPct val="100000"/>
              </a:lnSpc>
              <a:spcAft>
                <a:spcPct val="0"/>
              </a:spcAft>
            </a:pPr>
            <a:r>
              <a:rPr lang="en" dirty="0"/>
              <a:t>Decision Matrix</a:t>
            </a:r>
            <a:endParaRPr lang="en-US" altLang="en-US" dirty="0"/>
          </a:p>
        </p:txBody>
      </p:sp>
      <p:sp>
        <p:nvSpPr>
          <p:cNvPr id="8" name="Text Placeholder 7">
            <a:extLst>
              <a:ext uri="{FF2B5EF4-FFF2-40B4-BE49-F238E27FC236}">
                <a16:creationId xmlns:a16="http://schemas.microsoft.com/office/drawing/2014/main" id="{EE621863-3714-9642-89E2-9A3DA4A461C3}"/>
              </a:ext>
            </a:extLst>
          </p:cNvPr>
          <p:cNvSpPr txBox="1">
            <a:spLocks/>
          </p:cNvSpPr>
          <p:nvPr/>
        </p:nvSpPr>
        <p:spPr>
          <a:xfrm>
            <a:off x="838200" y="1285126"/>
            <a:ext cx="10515600" cy="35115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en" sz="2000" dirty="0"/>
              <a:t>A matrix like this can be used to identify high priority goals. </a:t>
            </a:r>
            <a:br>
              <a:rPr lang="en" sz="2000" dirty="0"/>
            </a:br>
            <a:r>
              <a:rPr lang="en" sz="2000" dirty="0"/>
              <a:t>Cells can be marked yes/maybe/no to indicate whether an idea is </a:t>
            </a:r>
            <a:r>
              <a:rPr lang="en" sz="2000" dirty="0" err="1"/>
              <a:t>st</a:t>
            </a:r>
            <a:r>
              <a:rPr lang="en-US" sz="2000" dirty="0" err="1"/>
              <a:t>ro</a:t>
            </a:r>
            <a:r>
              <a:rPr lang="en" sz="2000" dirty="0" err="1"/>
              <a:t>ngly</a:t>
            </a:r>
            <a:r>
              <a:rPr lang="en" sz="2000" dirty="0"/>
              <a:t> aligned with criteria; constraint descriptions can be entered.</a:t>
            </a:r>
            <a:endParaRPr lang="en-US" sz="2000" dirty="0"/>
          </a:p>
        </p:txBody>
      </p:sp>
      <p:graphicFrame>
        <p:nvGraphicFramePr>
          <p:cNvPr id="10" name="Table 9">
            <a:extLst>
              <a:ext uri="{FF2B5EF4-FFF2-40B4-BE49-F238E27FC236}">
                <a16:creationId xmlns:a16="http://schemas.microsoft.com/office/drawing/2014/main" id="{7A822AED-3F25-AF4A-A463-F2BEEE800BEE}"/>
              </a:ext>
            </a:extLst>
          </p:cNvPr>
          <p:cNvGraphicFramePr>
            <a:graphicFrameLocks noGrp="1"/>
          </p:cNvGraphicFramePr>
          <p:nvPr>
            <p:extLst>
              <p:ext uri="{D42A27DB-BD31-4B8C-83A1-F6EECF244321}">
                <p14:modId xmlns:p14="http://schemas.microsoft.com/office/powerpoint/2010/main" val="1641550256"/>
              </p:ext>
            </p:extLst>
          </p:nvPr>
        </p:nvGraphicFramePr>
        <p:xfrm>
          <a:off x="838201" y="2428408"/>
          <a:ext cx="10540999" cy="3152624"/>
        </p:xfrm>
        <a:graphic>
          <a:graphicData uri="http://schemas.openxmlformats.org/drawingml/2006/table">
            <a:tbl>
              <a:tblPr/>
              <a:tblGrid>
                <a:gridCol w="3354599">
                  <a:extLst>
                    <a:ext uri="{9D8B030D-6E8A-4147-A177-3AD203B41FA5}">
                      <a16:colId xmlns:a16="http://schemas.microsoft.com/office/drawing/2014/main" val="3339738413"/>
                    </a:ext>
                  </a:extLst>
                </a:gridCol>
                <a:gridCol w="1162971">
                  <a:extLst>
                    <a:ext uri="{9D8B030D-6E8A-4147-A177-3AD203B41FA5}">
                      <a16:colId xmlns:a16="http://schemas.microsoft.com/office/drawing/2014/main" val="2962525348"/>
                    </a:ext>
                  </a:extLst>
                </a:gridCol>
                <a:gridCol w="1117600">
                  <a:extLst>
                    <a:ext uri="{9D8B030D-6E8A-4147-A177-3AD203B41FA5}">
                      <a16:colId xmlns:a16="http://schemas.microsoft.com/office/drawing/2014/main" val="545665237"/>
                    </a:ext>
                  </a:extLst>
                </a:gridCol>
                <a:gridCol w="1175658">
                  <a:extLst>
                    <a:ext uri="{9D8B030D-6E8A-4147-A177-3AD203B41FA5}">
                      <a16:colId xmlns:a16="http://schemas.microsoft.com/office/drawing/2014/main" val="1426237274"/>
                    </a:ext>
                  </a:extLst>
                </a:gridCol>
                <a:gridCol w="1262742">
                  <a:extLst>
                    <a:ext uri="{9D8B030D-6E8A-4147-A177-3AD203B41FA5}">
                      <a16:colId xmlns:a16="http://schemas.microsoft.com/office/drawing/2014/main" val="1553538027"/>
                    </a:ext>
                  </a:extLst>
                </a:gridCol>
                <a:gridCol w="1175658">
                  <a:extLst>
                    <a:ext uri="{9D8B030D-6E8A-4147-A177-3AD203B41FA5}">
                      <a16:colId xmlns:a16="http://schemas.microsoft.com/office/drawing/2014/main" val="164040451"/>
                    </a:ext>
                  </a:extLst>
                </a:gridCol>
                <a:gridCol w="1291771">
                  <a:extLst>
                    <a:ext uri="{9D8B030D-6E8A-4147-A177-3AD203B41FA5}">
                      <a16:colId xmlns:a16="http://schemas.microsoft.com/office/drawing/2014/main" val="364716007"/>
                    </a:ext>
                  </a:extLst>
                </a:gridCol>
              </a:tblGrid>
              <a:tr h="434713">
                <a:tc>
                  <a:txBody>
                    <a:bodyPr/>
                    <a:lstStyle/>
                    <a:p>
                      <a:pPr rtl="0" fontAlgn="t">
                        <a:spcBef>
                          <a:spcPts val="0"/>
                        </a:spcBef>
                        <a:spcAft>
                          <a:spcPts val="0"/>
                        </a:spcAft>
                      </a:pPr>
                      <a:endParaRPr lang="en-US" sz="1600" dirty="0">
                        <a:effectLst/>
                        <a:latin typeface="+mn-lt"/>
                      </a:endParaRPr>
                    </a:p>
                  </a:txBody>
                  <a:tcPr marL="104944" marR="104944" marT="104944" marB="104944">
                    <a:lnL w="9525" cap="flat" cmpd="sng" algn="ctr">
                      <a:no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9E9E9E"/>
                      </a:solidFill>
                      <a:prstDash val="solid"/>
                      <a:round/>
                      <a:headEnd type="none" w="med" len="med"/>
                      <a:tailEnd type="none" w="med" len="med"/>
                    </a:lnB>
                  </a:tcPr>
                </a:tc>
                <a:tc gridSpan="3">
                  <a:txBody>
                    <a:bodyPr/>
                    <a:lstStyle/>
                    <a:p>
                      <a:pPr rtl="0" fontAlgn="t">
                        <a:spcBef>
                          <a:spcPts val="0"/>
                        </a:spcBef>
                        <a:spcAft>
                          <a:spcPts val="0"/>
                        </a:spcAft>
                      </a:pPr>
                      <a:r>
                        <a:rPr lang="en-US" sz="1600" b="1" dirty="0">
                          <a:effectLst/>
                          <a:latin typeface="+mn-lt"/>
                        </a:rPr>
                        <a:t>Criteria</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hMerge="1">
                  <a:txBody>
                    <a:bodyPr/>
                    <a:lstStyle/>
                    <a:p>
                      <a:pPr rtl="0" fontAlgn="t">
                        <a:spcBef>
                          <a:spcPts val="0"/>
                        </a:spcBef>
                        <a:spcAft>
                          <a:spcPts val="0"/>
                        </a:spcAft>
                      </a:pPr>
                      <a:endParaRPr lang="en-US" sz="1600" dirty="0">
                        <a:effectLst/>
                        <a:latin typeface="+mn-lt"/>
                      </a:endParaRP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hMerge="1">
                  <a:txBody>
                    <a:bodyPr/>
                    <a:lstStyle/>
                    <a:p>
                      <a:pPr rtl="0" fontAlgn="t">
                        <a:spcBef>
                          <a:spcPts val="0"/>
                        </a:spcBef>
                        <a:spcAft>
                          <a:spcPts val="0"/>
                        </a:spcAft>
                      </a:pPr>
                      <a:endParaRPr lang="en-US" sz="1600" dirty="0">
                        <a:effectLst/>
                        <a:latin typeface="+mn-lt"/>
                      </a:endParaRP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gridSpan="3">
                  <a:txBody>
                    <a:bodyPr/>
                    <a:lstStyle/>
                    <a:p>
                      <a:pPr rtl="0" fontAlgn="t">
                        <a:spcBef>
                          <a:spcPts val="0"/>
                        </a:spcBef>
                        <a:spcAft>
                          <a:spcPts val="0"/>
                        </a:spcAft>
                      </a:pPr>
                      <a:r>
                        <a:rPr lang="en-US" sz="1600" b="1" dirty="0">
                          <a:effectLst/>
                          <a:latin typeface="+mn-lt"/>
                        </a:rPr>
                        <a:t>Constraints</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hMerge="1">
                  <a:txBody>
                    <a:bodyPr/>
                    <a:lstStyle/>
                    <a:p>
                      <a:pPr rtl="0" fontAlgn="t">
                        <a:spcBef>
                          <a:spcPts val="0"/>
                        </a:spcBef>
                        <a:spcAft>
                          <a:spcPts val="0"/>
                        </a:spcAft>
                      </a:pPr>
                      <a:endParaRPr lang="en-US" sz="1600" dirty="0">
                        <a:effectLst/>
                        <a:latin typeface="+mn-lt"/>
                      </a:endParaRP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hMerge="1">
                  <a:txBody>
                    <a:bodyPr/>
                    <a:lstStyle/>
                    <a:p>
                      <a:pPr rtl="0" fontAlgn="t">
                        <a:spcBef>
                          <a:spcPts val="0"/>
                        </a:spcBef>
                        <a:spcAft>
                          <a:spcPts val="0"/>
                        </a:spcAft>
                      </a:pPr>
                      <a:endParaRPr lang="en-US" sz="1600" dirty="0">
                        <a:effectLst/>
                        <a:latin typeface="+mn-lt"/>
                      </a:endParaRP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37339032"/>
                  </a:ext>
                </a:extLst>
              </a:tr>
              <a:tr h="691697">
                <a:tc>
                  <a:txBody>
                    <a:bodyPr/>
                    <a:lstStyle/>
                    <a:p>
                      <a:pPr rtl="0" fontAlgn="t">
                        <a:spcBef>
                          <a:spcPts val="0"/>
                        </a:spcBef>
                        <a:spcAft>
                          <a:spcPts val="0"/>
                        </a:spcAft>
                      </a:pPr>
                      <a:r>
                        <a:rPr lang="en-US" sz="1600" b="1" dirty="0">
                          <a:effectLst/>
                          <a:latin typeface="+mn-lt"/>
                        </a:rPr>
                        <a:t>Possible Goals</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dirty="0">
                          <a:effectLst/>
                          <a:latin typeface="+mn-lt"/>
                        </a:rPr>
                        <a:t>Alignment with vision</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t">
                        <a:spcBef>
                          <a:spcPts val="0"/>
                        </a:spcBef>
                        <a:spcAft>
                          <a:spcPts val="0"/>
                        </a:spcAft>
                      </a:pPr>
                      <a:r>
                        <a:rPr lang="en-US" sz="1600" dirty="0">
                          <a:effectLst/>
                          <a:latin typeface="+mn-lt"/>
                        </a:rPr>
                        <a:t>Benefits students</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t">
                        <a:spcBef>
                          <a:spcPts val="0"/>
                        </a:spcBef>
                        <a:spcAft>
                          <a:spcPts val="0"/>
                        </a:spcAft>
                      </a:pPr>
                      <a:r>
                        <a:rPr lang="en-US" sz="1600" dirty="0">
                          <a:effectLst/>
                          <a:latin typeface="+mn-lt"/>
                        </a:rPr>
                        <a:t>Addresses concern</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t">
                        <a:spcBef>
                          <a:spcPts val="0"/>
                        </a:spcBef>
                        <a:spcAft>
                          <a:spcPts val="0"/>
                        </a:spcAft>
                      </a:pPr>
                      <a:r>
                        <a:rPr lang="en-US" sz="1600" dirty="0">
                          <a:effectLst/>
                          <a:latin typeface="+mn-lt"/>
                        </a:rPr>
                        <a:t>Resources</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t">
                        <a:spcBef>
                          <a:spcPts val="0"/>
                        </a:spcBef>
                        <a:spcAft>
                          <a:spcPts val="0"/>
                        </a:spcAft>
                      </a:pPr>
                      <a:r>
                        <a:rPr lang="en-US" sz="1600" dirty="0">
                          <a:effectLst/>
                          <a:latin typeface="+mn-lt"/>
                        </a:rPr>
                        <a:t>Time</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t">
                        <a:spcBef>
                          <a:spcPts val="0"/>
                        </a:spcBef>
                        <a:spcAft>
                          <a:spcPts val="0"/>
                        </a:spcAft>
                      </a:pPr>
                      <a:r>
                        <a:rPr lang="en-US" sz="1600" dirty="0">
                          <a:effectLst/>
                          <a:latin typeface="+mn-lt"/>
                        </a:rPr>
                        <a:t>Politics</a:t>
                      </a:r>
                    </a:p>
                  </a:txBody>
                  <a:tcPr marL="104944" marR="104944" marT="104944" marB="10494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extLst>
                  <a:ext uri="{0D108BD9-81ED-4DB2-BD59-A6C34878D82A}">
                    <a16:rowId xmlns:a16="http://schemas.microsoft.com/office/drawing/2014/main" val="1536127731"/>
                  </a:ext>
                </a:extLst>
              </a:tr>
              <a:tr h="691697">
                <a:tc>
                  <a:txBody>
                    <a:bodyPr/>
                    <a:lstStyle/>
                    <a:p>
                      <a:pPr rtl="0" fontAlgn="ctr">
                        <a:spcBef>
                          <a:spcPts val="0"/>
                        </a:spcBef>
                        <a:spcAft>
                          <a:spcPts val="400"/>
                        </a:spcAft>
                      </a:pPr>
                      <a:r>
                        <a:rPr lang="en-US" sz="1600" dirty="0">
                          <a:effectLst/>
                          <a:latin typeface="+mn-lt"/>
                        </a:rPr>
                        <a:t>Increase departmental transparency</a:t>
                      </a: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schemeClr>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ctr">
                        <a:spcBef>
                          <a:spcPts val="0"/>
                        </a:spcBef>
                        <a:spcAft>
                          <a:spcPts val="400"/>
                        </a:spcAft>
                      </a:pPr>
                      <a:endParaRPr lang="en-US" sz="160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ctr">
                        <a:spcBef>
                          <a:spcPts val="0"/>
                        </a:spcBef>
                        <a:spcAft>
                          <a:spcPts val="400"/>
                        </a:spcAft>
                      </a:pPr>
                      <a:endParaRPr lang="en-US" sz="160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extLst>
                  <a:ext uri="{0D108BD9-81ED-4DB2-BD59-A6C34878D82A}">
                    <a16:rowId xmlns:a16="http://schemas.microsoft.com/office/drawing/2014/main" val="1853583904"/>
                  </a:ext>
                </a:extLst>
              </a:tr>
              <a:tr h="681863">
                <a:tc>
                  <a:txBody>
                    <a:bodyPr/>
                    <a:lstStyle/>
                    <a:p>
                      <a:pPr rtl="0" fontAlgn="ctr">
                        <a:spcBef>
                          <a:spcPts val="0"/>
                        </a:spcBef>
                        <a:spcAft>
                          <a:spcPts val="400"/>
                        </a:spcAft>
                      </a:pPr>
                      <a:r>
                        <a:rPr lang="en-US" sz="1600" dirty="0">
                          <a:effectLst/>
                          <a:latin typeface="+mn-lt"/>
                        </a:rPr>
                        <a:t>Improve teaching practices</a:t>
                      </a: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schemeClr>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extLst>
                  <a:ext uri="{0D108BD9-81ED-4DB2-BD59-A6C34878D82A}">
                    <a16:rowId xmlns:a16="http://schemas.microsoft.com/office/drawing/2014/main" val="570647567"/>
                  </a:ext>
                </a:extLst>
              </a:tr>
              <a:tr h="621897">
                <a:tc>
                  <a:txBody>
                    <a:bodyPr/>
                    <a:lstStyle/>
                    <a:p>
                      <a:pPr rtl="0" fontAlgn="ctr">
                        <a:spcBef>
                          <a:spcPts val="0"/>
                        </a:spcBef>
                        <a:spcAft>
                          <a:spcPts val="400"/>
                        </a:spcAft>
                      </a:pPr>
                      <a:r>
                        <a:rPr lang="en-US" sz="1600" dirty="0">
                          <a:effectLst/>
                          <a:latin typeface="+mn-lt"/>
                        </a:rPr>
                        <a:t>Foster collaboration</a:t>
                      </a: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schemeClr>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2"/>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tc>
                  <a:txBody>
                    <a:bodyPr/>
                    <a:lstStyle/>
                    <a:p>
                      <a:pPr rtl="0" fontAlgn="ctr">
                        <a:spcBef>
                          <a:spcPts val="0"/>
                        </a:spcBef>
                        <a:spcAft>
                          <a:spcPts val="400"/>
                        </a:spcAft>
                      </a:pPr>
                      <a:endParaRPr lang="en-US" sz="1600" dirty="0">
                        <a:effectLst/>
                        <a:latin typeface="+mn-lt"/>
                      </a:endParaRPr>
                    </a:p>
                  </a:txBody>
                  <a:tcPr marL="104944" marR="104944" marT="104944" marB="104944"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6"/>
                    </a:solidFill>
                  </a:tcPr>
                </a:tc>
                <a:extLst>
                  <a:ext uri="{0D108BD9-81ED-4DB2-BD59-A6C34878D82A}">
                    <a16:rowId xmlns:a16="http://schemas.microsoft.com/office/drawing/2014/main" val="3273249524"/>
                  </a:ext>
                </a:extLst>
              </a:tr>
            </a:tbl>
          </a:graphicData>
        </a:graphic>
      </p:graphicFrame>
      <p:pic>
        <p:nvPicPr>
          <p:cNvPr id="9" name="Graphic 8">
            <a:extLst>
              <a:ext uri="{FF2B5EF4-FFF2-40B4-BE49-F238E27FC236}">
                <a16:creationId xmlns:a16="http://schemas.microsoft.com/office/drawing/2014/main" id="{A426E1C1-0BB9-BB4C-BA5B-FC0392B67C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5198495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F9C83-740A-447A-9700-43210DF4C47F}"/>
              </a:ext>
            </a:extLst>
          </p:cNvPr>
          <p:cNvSpPr>
            <a:spLocks noGrp="1"/>
          </p:cNvSpPr>
          <p:nvPr>
            <p:ph type="dt" sz="half" idx="10"/>
          </p:nvPr>
        </p:nvSpPr>
        <p:spPr/>
        <p:txBody>
          <a:bodyPr/>
          <a:lstStyle/>
          <a:p>
            <a:r>
              <a:rPr lang="en-US" dirty="0"/>
              <a:t>Departmental Action Team Project</a:t>
            </a:r>
          </a:p>
        </p:txBody>
      </p:sp>
      <p:sp>
        <p:nvSpPr>
          <p:cNvPr id="3" name="Slide Number Placeholder 2">
            <a:extLst>
              <a:ext uri="{FF2B5EF4-FFF2-40B4-BE49-F238E27FC236}">
                <a16:creationId xmlns:a16="http://schemas.microsoft.com/office/drawing/2014/main" id="{F374BDAC-3E50-4E13-BD4B-3BFD14AA7CB1}"/>
              </a:ext>
            </a:extLst>
          </p:cNvPr>
          <p:cNvSpPr>
            <a:spLocks noGrp="1"/>
          </p:cNvSpPr>
          <p:nvPr>
            <p:ph type="sldNum" sz="quarter" idx="12"/>
          </p:nvPr>
        </p:nvSpPr>
        <p:spPr/>
        <p:txBody>
          <a:bodyPr/>
          <a:lstStyle/>
          <a:p>
            <a:r>
              <a:rPr lang="en-US" dirty="0"/>
              <a:t>DAT Digital Toolkit | 9.11</a:t>
            </a:r>
          </a:p>
        </p:txBody>
      </p:sp>
      <p:sp>
        <p:nvSpPr>
          <p:cNvPr id="4" name="Text Placeholder 3">
            <a:extLst>
              <a:ext uri="{FF2B5EF4-FFF2-40B4-BE49-F238E27FC236}">
                <a16:creationId xmlns:a16="http://schemas.microsoft.com/office/drawing/2014/main" id="{B5D7D5E8-7021-48DA-8267-97A74B7F35EB}"/>
              </a:ext>
            </a:extLst>
          </p:cNvPr>
          <p:cNvSpPr>
            <a:spLocks noGrp="1"/>
          </p:cNvSpPr>
          <p:nvPr>
            <p:ph type="body" sz="quarter" idx="13"/>
          </p:nvPr>
        </p:nvSpPr>
        <p:spPr>
          <a:xfrm>
            <a:off x="965790" y="1722475"/>
            <a:ext cx="5049644" cy="2109389"/>
          </a:xfrm>
        </p:spPr>
        <p:txBody>
          <a:bodyPr/>
          <a:lstStyle/>
          <a:p>
            <a:pPr marL="0" indent="0" fontAlgn="base">
              <a:buNone/>
            </a:pPr>
            <a:r>
              <a:rPr lang="en-US" sz="2000" dirty="0" err="1"/>
              <a:t>Subteam</a:t>
            </a:r>
            <a:r>
              <a:rPr lang="en-US" sz="2000" dirty="0"/>
              <a:t> coordination:</a:t>
            </a:r>
          </a:p>
          <a:p>
            <a:pPr fontAlgn="base"/>
            <a:r>
              <a:rPr lang="en-US" sz="2000" dirty="0"/>
              <a:t>You may want to have one or two leads per </a:t>
            </a:r>
            <a:r>
              <a:rPr lang="en-US" sz="2000" dirty="0" err="1"/>
              <a:t>subteam</a:t>
            </a:r>
            <a:r>
              <a:rPr lang="en-US" sz="2000" dirty="0"/>
              <a:t> to help move your project forward</a:t>
            </a:r>
          </a:p>
          <a:p>
            <a:pPr fontAlgn="base"/>
            <a:r>
              <a:rPr lang="en-US" sz="2000" dirty="0"/>
              <a:t>Meet in person if possible</a:t>
            </a:r>
          </a:p>
          <a:p>
            <a:pPr marL="0" indent="0">
              <a:spcAft>
                <a:spcPts val="1200"/>
              </a:spcAft>
              <a:buSzPct val="100000"/>
              <a:buNone/>
            </a:pPr>
            <a:endParaRPr lang="en-US" sz="2000" dirty="0"/>
          </a:p>
        </p:txBody>
      </p:sp>
      <p:sp>
        <p:nvSpPr>
          <p:cNvPr id="5" name="Text Placeholder 4">
            <a:extLst>
              <a:ext uri="{FF2B5EF4-FFF2-40B4-BE49-F238E27FC236}">
                <a16:creationId xmlns:a16="http://schemas.microsoft.com/office/drawing/2014/main" id="{956F122D-3A76-4905-A4D3-A9B6E26EE1F2}"/>
              </a:ext>
            </a:extLst>
          </p:cNvPr>
          <p:cNvSpPr>
            <a:spLocks noGrp="1"/>
          </p:cNvSpPr>
          <p:nvPr>
            <p:ph type="body" sz="quarter" idx="14"/>
          </p:nvPr>
        </p:nvSpPr>
        <p:spPr>
          <a:xfrm>
            <a:off x="6304156" y="1722475"/>
            <a:ext cx="5049644" cy="3961113"/>
          </a:xfrm>
        </p:spPr>
        <p:txBody>
          <a:bodyPr/>
          <a:lstStyle/>
          <a:p>
            <a:pPr marL="0" indent="0" fontAlgn="base">
              <a:buNone/>
            </a:pPr>
            <a:r>
              <a:rPr lang="en-US" sz="2000" dirty="0"/>
              <a:t>When communicating online:</a:t>
            </a:r>
          </a:p>
          <a:p>
            <a:pPr fontAlgn="base"/>
            <a:r>
              <a:rPr lang="en-US" sz="2000" dirty="0"/>
              <a:t>If you can’t do something, let the group know right away.</a:t>
            </a:r>
          </a:p>
          <a:p>
            <a:pPr fontAlgn="base"/>
            <a:r>
              <a:rPr lang="en-US" sz="2000" dirty="0"/>
              <a:t>Try to respond to requests / move work forward within two work days. </a:t>
            </a:r>
          </a:p>
          <a:p>
            <a:pPr fontAlgn="base"/>
            <a:r>
              <a:rPr lang="en-US" sz="2000" dirty="0"/>
              <a:t>Don’t be silent – if you have no opinion, respond with that.</a:t>
            </a:r>
          </a:p>
          <a:p>
            <a:pPr fontAlgn="base"/>
            <a:r>
              <a:rPr lang="en-US" sz="2000" dirty="0"/>
              <a:t>Use consensus card language: “that’s a red card for me”</a:t>
            </a:r>
          </a:p>
        </p:txBody>
      </p:sp>
      <p:sp>
        <p:nvSpPr>
          <p:cNvPr id="7" name="Title 6">
            <a:extLst>
              <a:ext uri="{FF2B5EF4-FFF2-40B4-BE49-F238E27FC236}">
                <a16:creationId xmlns:a16="http://schemas.microsoft.com/office/drawing/2014/main" id="{C44E0BEB-69E1-4074-B287-8C20F6C5DF61}"/>
              </a:ext>
            </a:extLst>
          </p:cNvPr>
          <p:cNvSpPr>
            <a:spLocks noGrp="1"/>
          </p:cNvSpPr>
          <p:nvPr>
            <p:ph type="title"/>
          </p:nvPr>
        </p:nvSpPr>
        <p:spPr/>
        <p:txBody>
          <a:bodyPr/>
          <a:lstStyle/>
          <a:p>
            <a:pPr lvl="0">
              <a:spcBef>
                <a:spcPts val="0"/>
              </a:spcBef>
            </a:pPr>
            <a:r>
              <a:rPr lang="en-US" dirty="0"/>
              <a:t>Making DAT </a:t>
            </a:r>
            <a:r>
              <a:rPr lang="en-US" dirty="0" err="1"/>
              <a:t>Subteams</a:t>
            </a:r>
            <a:endParaRPr lang="en-US" dirty="0"/>
          </a:p>
        </p:txBody>
      </p:sp>
      <p:sp>
        <p:nvSpPr>
          <p:cNvPr id="8" name="Text Placeholder 7">
            <a:extLst>
              <a:ext uri="{FF2B5EF4-FFF2-40B4-BE49-F238E27FC236}">
                <a16:creationId xmlns:a16="http://schemas.microsoft.com/office/drawing/2014/main" id="{A33139B6-98C5-4169-8958-B49103340B11}"/>
              </a:ext>
            </a:extLst>
          </p:cNvPr>
          <p:cNvSpPr>
            <a:spLocks noGrp="1"/>
          </p:cNvSpPr>
          <p:nvPr>
            <p:ph type="body" sz="quarter" idx="18"/>
          </p:nvPr>
        </p:nvSpPr>
        <p:spPr>
          <a:xfrm>
            <a:off x="838200" y="1174412"/>
            <a:ext cx="10515600" cy="351156"/>
          </a:xfrm>
        </p:spPr>
        <p:txBody>
          <a:bodyPr/>
          <a:lstStyle/>
          <a:p>
            <a:pPr marL="0" indent="0">
              <a:spcBef>
                <a:spcPts val="0"/>
              </a:spcBef>
            </a:pPr>
            <a:r>
              <a:rPr lang="en" dirty="0"/>
              <a:t>Tips from past DAT members</a:t>
            </a:r>
          </a:p>
        </p:txBody>
      </p:sp>
      <p:sp>
        <p:nvSpPr>
          <p:cNvPr id="9" name="Text Placeholder 10">
            <a:extLst>
              <a:ext uri="{FF2B5EF4-FFF2-40B4-BE49-F238E27FC236}">
                <a16:creationId xmlns:a16="http://schemas.microsoft.com/office/drawing/2014/main" id="{685250CF-530A-1B4D-8238-7B371CECD5B1}"/>
              </a:ext>
            </a:extLst>
          </p:cNvPr>
          <p:cNvSpPr txBox="1">
            <a:spLocks/>
          </p:cNvSpPr>
          <p:nvPr/>
        </p:nvSpPr>
        <p:spPr>
          <a:xfrm>
            <a:off x="965790" y="4087574"/>
            <a:ext cx="5049644" cy="1596014"/>
          </a:xfrm>
          <a:prstGeom prst="rect">
            <a:avLst/>
          </a:prstGeom>
          <a:solidFill>
            <a:schemeClr val="tx1">
              <a:lumMod val="10000"/>
              <a:lumOff val="90000"/>
            </a:schemeClr>
          </a:solidFill>
        </p:spPr>
        <p:txBody>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dirty="0"/>
              <a:t>How to make decisions: </a:t>
            </a:r>
          </a:p>
          <a:p>
            <a:pPr fontAlgn="base"/>
            <a:r>
              <a:rPr lang="en-US" sz="2000" dirty="0"/>
              <a:t>Majority rule is not desirable due to power dynamics.</a:t>
            </a:r>
          </a:p>
          <a:p>
            <a:pPr fontAlgn="base"/>
            <a:r>
              <a:rPr lang="en-US" sz="2000" dirty="0"/>
              <a:t>Use the consensus cards system. </a:t>
            </a:r>
          </a:p>
        </p:txBody>
      </p:sp>
      <p:pic>
        <p:nvPicPr>
          <p:cNvPr id="10" name="Graphic 9">
            <a:extLst>
              <a:ext uri="{FF2B5EF4-FFF2-40B4-BE49-F238E27FC236}">
                <a16:creationId xmlns:a16="http://schemas.microsoft.com/office/drawing/2014/main" id="{177DEBB2-0F61-4746-953E-9243A4433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6900" y="6382420"/>
            <a:ext cx="838200" cy="293370"/>
          </a:xfrm>
          <a:prstGeom prst="rect">
            <a:avLst/>
          </a:prstGeom>
        </p:spPr>
      </p:pic>
    </p:spTree>
    <p:extLst>
      <p:ext uri="{BB962C8B-B14F-4D97-AF65-F5344CB8AC3E}">
        <p14:creationId xmlns:p14="http://schemas.microsoft.com/office/powerpoint/2010/main" val="680180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AE7F-562C-4DD7-84B4-B1A939275EC6}"/>
              </a:ext>
            </a:extLst>
          </p:cNvPr>
          <p:cNvSpPr>
            <a:spLocks noGrp="1"/>
          </p:cNvSpPr>
          <p:nvPr>
            <p:ph type="ctrTitle"/>
          </p:nvPr>
        </p:nvSpPr>
        <p:spPr/>
        <p:txBody>
          <a:bodyPr>
            <a:normAutofit/>
          </a:bodyPr>
          <a:lstStyle/>
          <a:p>
            <a:r>
              <a:rPr lang="en-US" sz="5400" dirty="0"/>
              <a:t>Visioning and Implementing Projects</a:t>
            </a:r>
          </a:p>
        </p:txBody>
      </p:sp>
      <p:sp>
        <p:nvSpPr>
          <p:cNvPr id="3" name="Subtitle 2">
            <a:extLst>
              <a:ext uri="{FF2B5EF4-FFF2-40B4-BE49-F238E27FC236}">
                <a16:creationId xmlns:a16="http://schemas.microsoft.com/office/drawing/2014/main" id="{2761E271-4DBA-489F-9D8D-B71E691BB407}"/>
              </a:ext>
            </a:extLst>
          </p:cNvPr>
          <p:cNvSpPr>
            <a:spLocks noGrp="1"/>
          </p:cNvSpPr>
          <p:nvPr>
            <p:ph type="subTitle" idx="1"/>
          </p:nvPr>
        </p:nvSpPr>
        <p:spPr/>
        <p:txBody>
          <a:bodyPr>
            <a:noAutofit/>
          </a:bodyPr>
          <a:lstStyle/>
          <a:p>
            <a:r>
              <a:rPr lang="en-US" dirty="0"/>
              <a:t>DATs initially develop a shared vision around who they are as a group and a vision of what undergraduate education should look like in the department. Linking their vision with the goals, outcomes, projects, and assessments is crucial in accomplishing the DAT’s work and implementing sustainable change in the department. Developing effective work processes and division of labor is critical at this stage, including </a:t>
            </a:r>
            <a:r>
              <a:rPr lang="en-US" dirty="0">
                <a:hlinkClick r:id="rId3" action="ppaction://hlinksldjump"/>
              </a:rPr>
              <a:t>DAT Core Principle 5</a:t>
            </a:r>
            <a:r>
              <a:rPr lang="en-US" dirty="0"/>
              <a:t>, ”Continuous improvement is an upheld practice”. </a:t>
            </a:r>
          </a:p>
        </p:txBody>
      </p:sp>
      <p:sp>
        <p:nvSpPr>
          <p:cNvPr id="4" name="Date Placeholder 3">
            <a:extLst>
              <a:ext uri="{FF2B5EF4-FFF2-40B4-BE49-F238E27FC236}">
                <a16:creationId xmlns:a16="http://schemas.microsoft.com/office/drawing/2014/main" id="{C37E8FB3-6391-413A-96F8-689C51D967A1}"/>
              </a:ext>
            </a:extLst>
          </p:cNvPr>
          <p:cNvSpPr>
            <a:spLocks noGrp="1"/>
          </p:cNvSpPr>
          <p:nvPr>
            <p:ph type="dt" sz="half" idx="10"/>
          </p:nvPr>
        </p:nvSpPr>
        <p:spPr/>
        <p:txBody>
          <a:bodyPr/>
          <a:lstStyle/>
          <a:p>
            <a:r>
              <a:rPr lang="en-US" dirty="0"/>
              <a:t>Departmental Action Team Project</a:t>
            </a:r>
          </a:p>
        </p:txBody>
      </p:sp>
      <p:sp>
        <p:nvSpPr>
          <p:cNvPr id="5" name="Footer Placeholder 4">
            <a:extLst>
              <a:ext uri="{FF2B5EF4-FFF2-40B4-BE49-F238E27FC236}">
                <a16:creationId xmlns:a16="http://schemas.microsoft.com/office/drawing/2014/main" id="{CBEDA3A4-8AD0-41EC-AE16-7E76B24001EB}"/>
              </a:ext>
            </a:extLst>
          </p:cNvPr>
          <p:cNvSpPr>
            <a:spLocks noGrp="1"/>
          </p:cNvSpPr>
          <p:nvPr>
            <p:ph type="ftr" sz="quarter" idx="11"/>
          </p:nvPr>
        </p:nvSpPr>
        <p:spPr/>
        <p:txBody>
          <a:bodyPr/>
          <a:lstStyle/>
          <a:p>
            <a:r>
              <a:rPr lang="en-US"/>
              <a:t>DAT Digital Toolkit</a:t>
            </a:r>
            <a:endParaRPr lang="en-US" dirty="0"/>
          </a:p>
        </p:txBody>
      </p:sp>
      <p:sp>
        <p:nvSpPr>
          <p:cNvPr id="6" name="Slide Number Placeholder 5">
            <a:extLst>
              <a:ext uri="{FF2B5EF4-FFF2-40B4-BE49-F238E27FC236}">
                <a16:creationId xmlns:a16="http://schemas.microsoft.com/office/drawing/2014/main" id="{3CD1E6CB-1357-419E-B863-7FCA58F49FC5}"/>
              </a:ext>
            </a:extLst>
          </p:cNvPr>
          <p:cNvSpPr>
            <a:spLocks noGrp="1"/>
          </p:cNvSpPr>
          <p:nvPr>
            <p:ph type="sldNum" sz="quarter" idx="12"/>
          </p:nvPr>
        </p:nvSpPr>
        <p:spPr/>
        <p:txBody>
          <a:bodyPr/>
          <a:lstStyle/>
          <a:p>
            <a:r>
              <a:rPr lang="en-US" dirty="0"/>
              <a:t>10.0</a:t>
            </a:r>
          </a:p>
        </p:txBody>
      </p:sp>
      <p:pic>
        <p:nvPicPr>
          <p:cNvPr id="7" name="Graphic 6">
            <a:extLst>
              <a:ext uri="{FF2B5EF4-FFF2-40B4-BE49-F238E27FC236}">
                <a16:creationId xmlns:a16="http://schemas.microsoft.com/office/drawing/2014/main" id="{F898967D-F47A-E043-A983-CF9947A564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5836775"/>
            <a:ext cx="838200" cy="293370"/>
          </a:xfrm>
          <a:prstGeom prst="rect">
            <a:avLst/>
          </a:prstGeom>
        </p:spPr>
      </p:pic>
      <p:sp>
        <p:nvSpPr>
          <p:cNvPr id="8" name="Rectangle 1">
            <a:extLst>
              <a:ext uri="{FF2B5EF4-FFF2-40B4-BE49-F238E27FC236}">
                <a16:creationId xmlns:a16="http://schemas.microsoft.com/office/drawing/2014/main" id="{894A6585-8000-9945-B129-762C9703EF75}"/>
              </a:ext>
            </a:extLst>
          </p:cNvPr>
          <p:cNvSpPr>
            <a:spLocks noChangeArrowheads="1"/>
          </p:cNvSpPr>
          <p:nvPr/>
        </p:nvSpPr>
        <p:spPr bwMode="auto">
          <a:xfrm>
            <a:off x="1263649" y="5920063"/>
            <a:ext cx="921808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cs typeface="Arial" panose="020B0604020202020204" pitchFamily="34" charset="0"/>
              </a:rPr>
              <a:t>This work is licensed under a </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Creative Commons Attribution-</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NonCommercial</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a:t>
            </a:r>
            <a:r>
              <a:rPr kumimoji="0" lang="en-US" altLang="en-US" sz="1100" b="0" i="0" u="none" strike="noStrike" kern="1200" cap="none" normalizeH="0" baseline="0" dirty="0" err="1">
                <a:ln>
                  <a:noFill/>
                </a:ln>
                <a:effectLst/>
                <a:latin typeface="Arial" panose="020B0604020202020204" pitchFamily="34" charset="0"/>
                <a:ea typeface="+mn-ea"/>
                <a:cs typeface="Arial" panose="020B0604020202020204" pitchFamily="34" charset="0"/>
              </a:rPr>
              <a:t>ShareAlike</a:t>
            </a:r>
            <a:r>
              <a:rPr kumimoji="0" lang="en-US" altLang="en-US" sz="1100" b="0" i="0" u="none" strike="noStrike" kern="1200" cap="none" normalizeH="0" baseline="0" dirty="0">
                <a:ln>
                  <a:noFill/>
                </a:ln>
                <a:effectLst/>
                <a:latin typeface="Arial" panose="020B0604020202020204" pitchFamily="34" charset="0"/>
                <a:ea typeface="+mn-ea"/>
                <a:cs typeface="Arial" panose="020B0604020202020204" pitchFamily="34" charset="0"/>
              </a:rPr>
              <a:t> 4.0 International License. Last updated 11/2020.</a:t>
            </a:r>
          </a:p>
        </p:txBody>
      </p:sp>
    </p:spTree>
    <p:extLst>
      <p:ext uri="{BB962C8B-B14F-4D97-AF65-F5344CB8AC3E}">
        <p14:creationId xmlns:p14="http://schemas.microsoft.com/office/powerpoint/2010/main" val="4191811612"/>
      </p:ext>
    </p:extLst>
  </p:cSld>
  <p:clrMapOvr>
    <a:masterClrMapping/>
  </p:clrMapOvr>
</p:sld>
</file>

<file path=ppt/theme/theme1.xml><?xml version="1.0" encoding="utf-8"?>
<a:theme xmlns:a="http://schemas.openxmlformats.org/drawingml/2006/main" name="Master Master">
  <a:themeElements>
    <a:clrScheme name="The DAT Project">
      <a:dk1>
        <a:srgbClr val="231F20"/>
      </a:dk1>
      <a:lt1>
        <a:sysClr val="window" lastClr="FFFFFF"/>
      </a:lt1>
      <a:dk2>
        <a:srgbClr val="3D4658"/>
      </a:dk2>
      <a:lt2>
        <a:srgbClr val="DAEDF2"/>
      </a:lt2>
      <a:accent1>
        <a:srgbClr val="0A779E"/>
      </a:accent1>
      <a:accent2>
        <a:srgbClr val="77BCCE"/>
      </a:accent2>
      <a:accent3>
        <a:srgbClr val="F7996C"/>
      </a:accent3>
      <a:accent4>
        <a:srgbClr val="F5E1BD"/>
      </a:accent4>
      <a:accent5>
        <a:srgbClr val="939598"/>
      </a:accent5>
      <a:accent6>
        <a:srgbClr val="FAF0DE"/>
      </a:accent6>
      <a:hlink>
        <a:srgbClr val="F7996C"/>
      </a:hlink>
      <a:folHlink>
        <a:srgbClr val="77BCCE"/>
      </a:folHlink>
    </a:clrScheme>
    <a:fontScheme name="The DAT Project">
      <a:majorFont>
        <a:latin typeface="Zilla Slab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7571</TotalTime>
  <Words>15894</Words>
  <Application>Microsoft Macintosh PowerPoint</Application>
  <PresentationFormat>Widescreen</PresentationFormat>
  <Paragraphs>1736</Paragraphs>
  <Slides>118</Slides>
  <Notes>117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118</vt:i4>
      </vt:variant>
    </vt:vector>
  </HeadingPairs>
  <TitlesOfParts>
    <vt:vector size="126" baseType="lpstr">
      <vt:lpstr>Arial</vt:lpstr>
      <vt:lpstr>Calibri</vt:lpstr>
      <vt:lpstr>Open Sans</vt:lpstr>
      <vt:lpstr>Roboto</vt:lpstr>
      <vt:lpstr>Times New Roman</vt:lpstr>
      <vt:lpstr>Wingdings</vt:lpstr>
      <vt:lpstr>Zilla Slab Medium</vt:lpstr>
      <vt:lpstr>Master Master</vt:lpstr>
      <vt:lpstr>Departmental Action Team:  Digital Toolkit Slides</vt:lpstr>
      <vt:lpstr>The DAT Model’s Core Principles</vt:lpstr>
      <vt:lpstr>Students are partners in the educational process.</vt:lpstr>
      <vt:lpstr>Work focuses on achieving collective positive outcomes.</vt:lpstr>
      <vt:lpstr>Data collection, analysis, and interpretation inform decision-making.</vt:lpstr>
      <vt:lpstr>Collaboration between group members is enjoyable, productive, and rewarding.</vt:lpstr>
      <vt:lpstr>Continuous improvement is an upheld practice. </vt:lpstr>
      <vt:lpstr>Work is grounded in a commitment to equity, inclusion, and social justice. </vt:lpstr>
      <vt:lpstr>DAT Core Principles Overview</vt:lpstr>
      <vt:lpstr>DAT Model Overview</vt:lpstr>
      <vt:lpstr>Departmental Action Teams</vt:lpstr>
      <vt:lpstr>Departmental Action Teams</vt:lpstr>
      <vt:lpstr>Typical DAT Sustainable Change Projects</vt:lpstr>
      <vt:lpstr>DAT Life Cycle</vt:lpstr>
      <vt:lpstr>Outcomes of Past DATs</vt:lpstr>
      <vt:lpstr>DAT Structure</vt:lpstr>
      <vt:lpstr>Roles of Facilitators</vt:lpstr>
      <vt:lpstr>“Go Slow to Go Fast”</vt:lpstr>
      <vt:lpstr>Questions and Ideas</vt:lpstr>
      <vt:lpstr>Thank You!</vt:lpstr>
      <vt:lpstr>Norms of Collaboration</vt:lpstr>
      <vt:lpstr>Eight Norms of Collaboration</vt:lpstr>
      <vt:lpstr>Pausing</vt:lpstr>
      <vt:lpstr>Paraphrasing</vt:lpstr>
      <vt:lpstr>Probing for Specificity</vt:lpstr>
      <vt:lpstr>Putting Ideas on the Table (&amp; pulling them off)</vt:lpstr>
      <vt:lpstr>Paying Attention to Self and Others</vt:lpstr>
      <vt:lpstr>Presuming Positive Intentions</vt:lpstr>
      <vt:lpstr>Pursuing a Balance between Advocacy and Inquiry</vt:lpstr>
      <vt:lpstr>Practicing Cultural Proficiency</vt:lpstr>
      <vt:lpstr>Norm Checking</vt:lpstr>
      <vt:lpstr>Common Organizational Pitfalls</vt:lpstr>
      <vt:lpstr>Common Organizational Pitfalls</vt:lpstr>
      <vt:lpstr>Either / Or Thinking</vt:lpstr>
      <vt:lpstr>Sense of Urgency</vt:lpstr>
      <vt:lpstr>Perfectionism</vt:lpstr>
      <vt:lpstr>Fear of Open Conflict</vt:lpstr>
      <vt:lpstr>Defensiveness</vt:lpstr>
      <vt:lpstr>Individualism</vt:lpstr>
      <vt:lpstr>I’m the Only One</vt:lpstr>
      <vt:lpstr>Quantity over Quality</vt:lpstr>
      <vt:lpstr>Worship of the Written Word</vt:lpstr>
      <vt:lpstr>Only One Right Way</vt:lpstr>
      <vt:lpstr>Paternalism</vt:lpstr>
      <vt:lpstr>Power Hoarding</vt:lpstr>
      <vt:lpstr>Progress is Bigger, More</vt:lpstr>
      <vt:lpstr>Objectivity</vt:lpstr>
      <vt:lpstr>Right to Comfort</vt:lpstr>
      <vt:lpstr>Facilitation</vt:lpstr>
      <vt:lpstr>PowerPoint Presentation</vt:lpstr>
      <vt:lpstr>Facilitation Models and Tasks</vt:lpstr>
      <vt:lpstr>PowerPoint Presentation</vt:lpstr>
      <vt:lpstr>PowerPoint Presentation</vt:lpstr>
      <vt:lpstr>Facilitation vs. Leadership</vt:lpstr>
      <vt:lpstr>PowerPoint Presentation</vt:lpstr>
      <vt:lpstr>PowerPoint Presentation</vt:lpstr>
      <vt:lpstr>Positive Group Functioning</vt:lpstr>
      <vt:lpstr>PowerPoint Presentation</vt:lpstr>
      <vt:lpstr>Strength in Difference</vt:lpstr>
      <vt:lpstr>Community Standards</vt:lpstr>
      <vt:lpstr>Convergent and Divergent Conversations</vt:lpstr>
      <vt:lpstr>Convergent and Divergent Conversations</vt:lpstr>
      <vt:lpstr>Convergent and Divergent Conversations</vt:lpstr>
      <vt:lpstr>Step Up / Step Back</vt:lpstr>
      <vt:lpstr>Why Am I Talking? (WAIT)</vt:lpstr>
      <vt:lpstr>Why Am I Talking? (WAIT) Graphic</vt:lpstr>
      <vt:lpstr>THANKS (Before You Speak)</vt:lpstr>
      <vt:lpstr>Reducing Unconscious / Implicit Bias</vt:lpstr>
      <vt:lpstr>Models of Organizational Change</vt:lpstr>
      <vt:lpstr>Models of Organizational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Management</vt:lpstr>
      <vt:lpstr>Three Components of Successful Projects</vt:lpstr>
      <vt:lpstr>Project Management       Change Management</vt:lpstr>
      <vt:lpstr>The ADKAR® Model: Phases of Individual Change</vt:lpstr>
      <vt:lpstr>Making Decisions</vt:lpstr>
      <vt:lpstr>Hierarchical vs. Networked Organizations</vt:lpstr>
      <vt:lpstr>PowerPoint Presentation</vt:lpstr>
      <vt:lpstr>PowerPoint Presentation</vt:lpstr>
      <vt:lpstr>PowerPoint Presentation</vt:lpstr>
      <vt:lpstr>Round Robin Consensus</vt:lpstr>
      <vt:lpstr>Round Robin Consensus</vt:lpstr>
      <vt:lpstr>Round Robin Consensus</vt:lpstr>
      <vt:lpstr>Gallery Wall Editing</vt:lpstr>
      <vt:lpstr>Decision Criteria and Constraints</vt:lpstr>
      <vt:lpstr>PowerPoint Presentation</vt:lpstr>
      <vt:lpstr>Making DAT Subteams</vt:lpstr>
      <vt:lpstr>Visioning and Implementing Projects</vt:lpstr>
      <vt:lpstr>Problem vs. Outcome Focus</vt:lpstr>
      <vt:lpstr>DAT Life Cycle</vt:lpstr>
      <vt:lpstr>Vision, Goals, and Activities</vt:lpstr>
      <vt:lpstr>“Ideal Student” Activity</vt:lpstr>
      <vt:lpstr>SMART Goals</vt:lpstr>
      <vt:lpstr>25/10 Crowdsourcing</vt:lpstr>
      <vt:lpstr>Continuous Improvement</vt:lpstr>
      <vt:lpstr>Sustainable Departmental Change </vt:lpstr>
      <vt:lpstr>Sustainable Departmental Change </vt:lpstr>
      <vt:lpstr>Universal Design Principles (part 1)</vt:lpstr>
      <vt:lpstr>Universal Design Principles (part 2)</vt:lpstr>
      <vt:lpstr>Data Analysis and Interpretation</vt:lpstr>
      <vt:lpstr>Three Phase Data Analysis</vt:lpstr>
      <vt:lpstr>Three phase data analysis activity</vt:lpstr>
      <vt:lpstr>Departmental Communication</vt:lpstr>
      <vt:lpstr>Communication in the DAT Life Cycle</vt:lpstr>
      <vt:lpstr>Developing a Long-Term Communication Plan</vt:lpstr>
      <vt:lpstr>Strategic Communication for Change</vt:lpstr>
      <vt:lpstr>The Power of Moments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Allyson Arrogante</dc:creator>
  <cp:lastModifiedBy>Sarah B. Wise</cp:lastModifiedBy>
  <cp:revision>177</cp:revision>
  <dcterms:created xsi:type="dcterms:W3CDTF">2020-10-02T18:40:12Z</dcterms:created>
  <dcterms:modified xsi:type="dcterms:W3CDTF">2020-12-31T20:30:36Z</dcterms:modified>
</cp:coreProperties>
</file>